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tif>
</file>

<file path=ppt/media/image20.png>
</file>

<file path=ppt/media/image21.png>
</file>

<file path=ppt/media/image3.png>
</file>

<file path=ppt/media/image3.tif>
</file>

<file path=ppt/media/image4.png>
</file>

<file path=ppt/media/image4.t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0" name="Shape 15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3" name="Shape 24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Here again we compute the gradient. Then update 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b as follows: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a as follows: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mu is parameter that needs to be chosen at the beginning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of our procedure.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2" name="Shape 29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After several iterations, we can see that we reach the minima, 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and the corresponding model parameters fit the given the data 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points the best. 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25" name="Shape 32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News item grouping problem is a predictive clustering task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Where we want to group news articles into semantically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Meaningful categories let us say K categories..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To get started we need a dataset which is a collection of news articles,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Say we query Google with news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From this if we obtain features that capture the topic distributions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(say percentage of sports, education etc), then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our learning algorithm can cluster these news items according to the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Topics. Given a new article we can assign the best suited cluster.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Shape 38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82" name="Shape 38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For the clustering problem, let us look at a distance based model..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Where we choose cluster centers, and then assign the cluster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Label based on distance from the cluster centers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Note in this case the circles were not colored to begin with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Unlike the classification problem. In this context the learning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Algorithm is unsupervised…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73100" y="2870200"/>
            <a:ext cx="23050500" cy="45593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73100" y="7416800"/>
            <a:ext cx="23050500" cy="181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/>
          </p:nvPr>
        </p:nvSpPr>
        <p:spPr>
          <a:xfrm>
            <a:off x="2387600" y="8001000"/>
            <a:ext cx="19621500" cy="647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22"/>
          </p:nvPr>
        </p:nvSpPr>
        <p:spPr>
          <a:xfrm>
            <a:off x="2374900" y="5892800"/>
            <a:ext cx="19621500" cy="850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21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Rectangle 6"/>
          <p:cNvSpPr/>
          <p:nvPr/>
        </p:nvSpPr>
        <p:spPr>
          <a:xfrm>
            <a:off x="3048000" y="2468879"/>
            <a:ext cx="18288000" cy="64008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118" name="Rectangle 7"/>
          <p:cNvSpPr/>
          <p:nvPr/>
        </p:nvSpPr>
        <p:spPr>
          <a:xfrm>
            <a:off x="3048000" y="2560320"/>
            <a:ext cx="1066800" cy="457201"/>
          </a:xfrm>
          <a:prstGeom prst="rect">
            <a:avLst/>
          </a:prstGeom>
          <a:solidFill>
            <a:srgbClr val="DD8047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119" name="Rectangle 8"/>
          <p:cNvSpPr/>
          <p:nvPr/>
        </p:nvSpPr>
        <p:spPr>
          <a:xfrm>
            <a:off x="4229100" y="2560320"/>
            <a:ext cx="17106900" cy="457201"/>
          </a:xfrm>
          <a:prstGeom prst="rect">
            <a:avLst/>
          </a:prstGeom>
          <a:solidFill>
            <a:srgbClr val="94B6D2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120" name="Title Text"/>
          <p:cNvSpPr txBox="1"/>
          <p:nvPr>
            <p:ph type="title"/>
          </p:nvPr>
        </p:nvSpPr>
        <p:spPr>
          <a:xfrm>
            <a:off x="4273296" y="457200"/>
            <a:ext cx="16306801" cy="1981200"/>
          </a:xfrm>
          <a:prstGeom prst="rect">
            <a:avLst/>
          </a:prstGeom>
        </p:spPr>
        <p:txBody>
          <a:bodyPr lIns="91429" tIns="91429" rIns="91429" bIns="91429"/>
          <a:lstStyle>
            <a:lvl1pPr algn="l" defTabSz="1828800">
              <a:defRPr cap="none" sz="8800">
                <a:solidFill>
                  <a:srgbClr val="775F55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1" name="Body Level One…"/>
          <p:cNvSpPr txBox="1"/>
          <p:nvPr>
            <p:ph type="body" idx="1"/>
          </p:nvPr>
        </p:nvSpPr>
        <p:spPr>
          <a:xfrm>
            <a:off x="4273296" y="3200400"/>
            <a:ext cx="16306801" cy="8991600"/>
          </a:xfrm>
          <a:prstGeom prst="rect">
            <a:avLst/>
          </a:prstGeom>
        </p:spPr>
        <p:txBody>
          <a:bodyPr lIns="91429" tIns="91429" rIns="91429" bIns="91429" anchor="t"/>
          <a:lstStyle>
            <a:lvl1pPr marL="640013" indent="-640013" defTabSz="1828800">
              <a:spcBef>
                <a:spcPts val="1400"/>
              </a:spcBef>
              <a:buClr>
                <a:srgbClr val="DD8047"/>
              </a:buClr>
              <a:buSzPct val="60000"/>
              <a:buChar char="◻"/>
              <a:defRPr sz="5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977603" indent="-611882" defTabSz="1828800">
              <a:spcBef>
                <a:spcPts val="1400"/>
              </a:spcBef>
              <a:buClr>
                <a:srgbClr val="DD8047"/>
              </a:buClr>
              <a:buSzPct val="70000"/>
              <a:buChar char=""/>
              <a:defRPr sz="5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1262139" indent="-576411" defTabSz="1828800">
              <a:spcBef>
                <a:spcPts val="1400"/>
              </a:spcBef>
              <a:buClr>
                <a:srgbClr val="DD8047"/>
              </a:buClr>
              <a:buSzPct val="75000"/>
              <a:buChar char="■"/>
              <a:defRPr sz="5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1805754" indent="-662873" defTabSz="1828800">
              <a:spcBef>
                <a:spcPts val="1400"/>
              </a:spcBef>
              <a:buClr>
                <a:srgbClr val="DD8047"/>
              </a:buClr>
              <a:buSzPct val="75000"/>
              <a:buChar char="■"/>
              <a:defRPr sz="5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2262906" indent="-662873" defTabSz="1828800">
              <a:spcBef>
                <a:spcPts val="1400"/>
              </a:spcBef>
              <a:buClr>
                <a:srgbClr val="DD8047"/>
              </a:buClr>
              <a:buSzPct val="65000"/>
              <a:buChar char="■"/>
              <a:defRPr sz="5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lide Number"/>
          <p:cNvSpPr txBox="1"/>
          <p:nvPr>
            <p:ph type="sldNum" sz="quarter" idx="2"/>
          </p:nvPr>
        </p:nvSpPr>
        <p:spPr>
          <a:xfrm>
            <a:off x="3294881" y="2500639"/>
            <a:ext cx="573038" cy="576561"/>
          </a:xfrm>
          <a:prstGeom prst="rect">
            <a:avLst/>
          </a:prstGeom>
        </p:spPr>
        <p:txBody>
          <a:bodyPr lIns="91429" tIns="91429" rIns="91429" bIns="91429" anchor="ctr">
            <a:normAutofit fontScale="100000" lnSpcReduction="0"/>
          </a:bodyPr>
          <a:lstStyle>
            <a:lvl1pPr defTabSz="914306">
              <a:defRPr b="1" sz="2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itle Text"/>
          <p:cNvSpPr txBox="1"/>
          <p:nvPr>
            <p:ph type="title"/>
          </p:nvPr>
        </p:nvSpPr>
        <p:spPr>
          <a:xfrm>
            <a:off x="3962400" y="549276"/>
            <a:ext cx="16459200" cy="2286001"/>
          </a:xfrm>
          <a:prstGeom prst="rect">
            <a:avLst/>
          </a:prstGeom>
        </p:spPr>
        <p:txBody>
          <a:bodyPr lIns="91439" tIns="91439" rIns="91439" bIns="91439"/>
          <a:lstStyle>
            <a:lvl1pPr defTabSz="914400">
              <a:defRPr cap="none" sz="8800">
                <a:solidFill>
                  <a:srgbClr val="CCC1DA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0" name="Body Level One…"/>
          <p:cNvSpPr txBox="1"/>
          <p:nvPr>
            <p:ph type="body" idx="1"/>
          </p:nvPr>
        </p:nvSpPr>
        <p:spPr>
          <a:xfrm>
            <a:off x="3962400" y="3200400"/>
            <a:ext cx="16459200" cy="9051926"/>
          </a:xfrm>
          <a:prstGeom prst="rect">
            <a:avLst/>
          </a:prstGeom>
        </p:spPr>
        <p:txBody>
          <a:bodyPr lIns="91439" tIns="91439" rIns="91439" bIns="91439" anchor="t"/>
          <a:lstStyle>
            <a:lvl1pPr marL="685800" indent="-685800" defTabSz="914400">
              <a:spcBef>
                <a:spcPts val="1300"/>
              </a:spcBef>
              <a:buSzPct val="100000"/>
              <a:buFont typeface="Arial"/>
              <a:defRPr sz="5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1123950" indent="-666750" defTabSz="914400">
              <a:spcBef>
                <a:spcPts val="1300"/>
              </a:spcBef>
              <a:buSzPct val="100000"/>
              <a:buFont typeface="Arial"/>
              <a:buChar char="–"/>
              <a:defRPr sz="5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554479" indent="-640079" defTabSz="914400">
              <a:spcBef>
                <a:spcPts val="1300"/>
              </a:spcBef>
              <a:buSzPct val="100000"/>
              <a:buFont typeface="Arial"/>
              <a:defRPr sz="5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011679" indent="-640079" defTabSz="914400">
              <a:spcBef>
                <a:spcPts val="1300"/>
              </a:spcBef>
              <a:buSzPct val="100000"/>
              <a:buFont typeface="Arial"/>
              <a:buChar char="–"/>
              <a:defRPr sz="5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68879" indent="-640079" defTabSz="914400">
              <a:spcBef>
                <a:spcPts val="1300"/>
              </a:spcBef>
              <a:buSzPct val="100000"/>
              <a:buFont typeface="Arial"/>
              <a:buChar char="»"/>
              <a:defRPr sz="5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xfrm>
            <a:off x="19917052" y="12835870"/>
            <a:ext cx="504548" cy="483910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914306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bg>
      <p:bgPr>
        <a:solidFill>
          <a:srgbClr val="775F5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Rectangle 6"/>
          <p:cNvSpPr/>
          <p:nvPr/>
        </p:nvSpPr>
        <p:spPr>
          <a:xfrm>
            <a:off x="3048000" y="11942064"/>
            <a:ext cx="18288000" cy="177393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139" name="Rectangle 9"/>
          <p:cNvSpPr/>
          <p:nvPr/>
        </p:nvSpPr>
        <p:spPr>
          <a:xfrm>
            <a:off x="3029711" y="12106656"/>
            <a:ext cx="4498849" cy="1426465"/>
          </a:xfrm>
          <a:prstGeom prst="rect">
            <a:avLst/>
          </a:prstGeom>
          <a:solidFill>
            <a:srgbClr val="DD8047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140" name="Rectangle 10"/>
          <p:cNvSpPr/>
          <p:nvPr/>
        </p:nvSpPr>
        <p:spPr>
          <a:xfrm>
            <a:off x="7766304" y="12088368"/>
            <a:ext cx="13569696" cy="1426465"/>
          </a:xfrm>
          <a:prstGeom prst="rect">
            <a:avLst/>
          </a:prstGeom>
          <a:solidFill>
            <a:srgbClr val="94B6D2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141" name="Title Text"/>
          <p:cNvSpPr txBox="1"/>
          <p:nvPr>
            <p:ph type="title"/>
          </p:nvPr>
        </p:nvSpPr>
        <p:spPr>
          <a:xfrm>
            <a:off x="7772400" y="8077202"/>
            <a:ext cx="12954000" cy="3657601"/>
          </a:xfrm>
          <a:prstGeom prst="rect">
            <a:avLst/>
          </a:prstGeom>
        </p:spPr>
        <p:txBody>
          <a:bodyPr lIns="91429" tIns="91429" rIns="91429" bIns="91429" anchor="b"/>
          <a:lstStyle>
            <a:lvl1pPr algn="l" defTabSz="1828800">
              <a:defRPr sz="8800">
                <a:solidFill>
                  <a:srgbClr val="EBDDC3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2" name="Body Level One…"/>
          <p:cNvSpPr txBox="1"/>
          <p:nvPr>
            <p:ph type="body" sz="quarter" idx="1"/>
          </p:nvPr>
        </p:nvSpPr>
        <p:spPr>
          <a:xfrm>
            <a:off x="7772400" y="12100073"/>
            <a:ext cx="13411200" cy="1371601"/>
          </a:xfrm>
          <a:prstGeom prst="rect">
            <a:avLst/>
          </a:prstGeom>
        </p:spPr>
        <p:txBody>
          <a:bodyPr lIns="91429" tIns="91429" rIns="91429" bIns="91429"/>
          <a:lstStyle>
            <a:lvl1pPr marL="0" indent="0" defTabSz="1828800">
              <a:spcBef>
                <a:spcPts val="1400"/>
              </a:spcBef>
              <a:buSzTx/>
              <a:buNone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0" indent="457153" defTabSz="1828800">
              <a:spcBef>
                <a:spcPts val="1400"/>
              </a:spcBef>
              <a:buSzTx/>
              <a:buNone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0" indent="914305" defTabSz="1828800">
              <a:spcBef>
                <a:spcPts val="1400"/>
              </a:spcBef>
              <a:buSzTx/>
              <a:buNone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0" indent="1371457" defTabSz="1828800">
              <a:spcBef>
                <a:spcPts val="1400"/>
              </a:spcBef>
              <a:buSzTx/>
              <a:buNone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0" indent="1828610" defTabSz="1828800">
              <a:spcBef>
                <a:spcPts val="1400"/>
              </a:spcBef>
              <a:buSzTx/>
              <a:buNone/>
              <a:defRPr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3" name="Slide Number"/>
          <p:cNvSpPr txBox="1"/>
          <p:nvPr>
            <p:ph type="sldNum" sz="quarter" idx="2"/>
          </p:nvPr>
        </p:nvSpPr>
        <p:spPr>
          <a:xfrm>
            <a:off x="19601681" y="549919"/>
            <a:ext cx="573038" cy="576561"/>
          </a:xfrm>
          <a:prstGeom prst="rect">
            <a:avLst/>
          </a:prstGeom>
        </p:spPr>
        <p:txBody>
          <a:bodyPr lIns="91429" tIns="91429" rIns="91429" bIns="91429" anchor="ctr">
            <a:normAutofit fontScale="100000" lnSpcReduction="0"/>
          </a:bodyPr>
          <a:lstStyle>
            <a:lvl1pPr defTabSz="914306">
              <a:defRPr b="1" sz="2800">
                <a:solidFill>
                  <a:srgbClr val="EBDDC3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21"/>
          </p:nvPr>
        </p:nvSpPr>
        <p:spPr>
          <a:xfrm>
            <a:off x="4280774" y="-1688429"/>
            <a:ext cx="15829857" cy="118491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2387600" y="9728200"/>
            <a:ext cx="19621500" cy="1803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2387600" y="11518900"/>
            <a:ext cx="19621500" cy="1600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673100" y="4572000"/>
            <a:ext cx="23050500" cy="45593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idx="21"/>
          </p:nvPr>
        </p:nvSpPr>
        <p:spPr>
          <a:xfrm>
            <a:off x="10590462" y="1511300"/>
            <a:ext cx="13644824" cy="1212873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673100" y="1435100"/>
            <a:ext cx="11049000" cy="5461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673100" y="6870700"/>
            <a:ext cx="11049000" cy="5461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/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/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/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/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21"/>
          </p:nvPr>
        </p:nvSpPr>
        <p:spPr>
          <a:xfrm>
            <a:off x="11814854" y="3230211"/>
            <a:ext cx="11753235" cy="104473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673100" y="3835400"/>
            <a:ext cx="11049000" cy="8864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435100" y="1066800"/>
            <a:ext cx="21501100" cy="11557000"/>
          </a:xfrm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/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/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/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/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2-033_1302x975.jpeg"/>
          <p:cNvSpPr/>
          <p:nvPr>
            <p:ph type="pic" sz="half" idx="21"/>
          </p:nvPr>
        </p:nvSpPr>
        <p:spPr>
          <a:xfrm>
            <a:off x="12407900" y="5715000"/>
            <a:ext cx="11023600" cy="8255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half" idx="22"/>
          </p:nvPr>
        </p:nvSpPr>
        <p:spPr>
          <a:xfrm>
            <a:off x="12420600" y="-673100"/>
            <a:ext cx="11023600" cy="8255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2-10-superquadro_1631x2178.jpeg"/>
          <p:cNvSpPr/>
          <p:nvPr>
            <p:ph type="pic" idx="23"/>
          </p:nvPr>
        </p:nvSpPr>
        <p:spPr>
          <a:xfrm>
            <a:off x="-825499" y="-2108200"/>
            <a:ext cx="13804901" cy="184432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lide Number"/>
          <p:cNvSpPr txBox="1"/>
          <p:nvPr>
            <p:ph type="sldNum" sz="quarter" idx="2"/>
          </p:nvPr>
        </p:nvSpPr>
        <p:spPr>
          <a:xfrm>
            <a:off x="11976100" y="13081000"/>
            <a:ext cx="419100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584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1168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752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2336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9210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3505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4089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4673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5257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2.tif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Relationship Id="rId4" Type="http://schemas.openxmlformats.org/officeDocument/2006/relationships/image" Target="../media/image3.tif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Relationship Id="rId3" Type="http://schemas.openxmlformats.org/officeDocument/2006/relationships/image" Target="../media/image4.tif"/><Relationship Id="rId4" Type="http://schemas.openxmlformats.org/officeDocument/2006/relationships/image" Target="../media/image3.tif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1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FIT A STRAIGHT LIN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FIT A STRAIGHT LINE</a:t>
            </a:r>
          </a:p>
        </p:txBody>
      </p:sp>
      <p:sp>
        <p:nvSpPr>
          <p:cNvPr id="153" name="Slide Number"/>
          <p:cNvSpPr txBox="1"/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4" name="Dinesh Babu J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Dinesh Babu J</a:t>
            </a:r>
          </a:p>
        </p:txBody>
      </p:sp>
      <p:pic>
        <p:nvPicPr>
          <p:cNvPr id="155" name="iiitb_logo2.png" descr="iiitb_logo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243054" y="10953712"/>
            <a:ext cx="5914915" cy="19716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7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Gradient Descent – Minimize sum of square error</a:t>
            </a:r>
          </a:p>
        </p:txBody>
      </p:sp>
      <p:sp>
        <p:nvSpPr>
          <p:cNvPr id="237" name="Slide Number Placeholder 3"/>
          <p:cNvSpPr txBox="1"/>
          <p:nvPr>
            <p:ph type="sldNum" sz="quarter" idx="2"/>
          </p:nvPr>
        </p:nvSpPr>
        <p:spPr>
          <a:xfrm>
            <a:off x="11988800" y="13119099"/>
            <a:ext cx="393701" cy="419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22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238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79094" y="3843812"/>
            <a:ext cx="8166109" cy="2394385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287470" y="3515479"/>
            <a:ext cx="7709252" cy="668504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0" name="Picture 13" descr="Picture 1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970624" y="3552290"/>
            <a:ext cx="3477932" cy="668504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40082" y="6297409"/>
            <a:ext cx="9644134" cy="57564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lide Number Placeholder 3"/>
          <p:cNvSpPr txBox="1"/>
          <p:nvPr>
            <p:ph type="sldNum" sz="quarter" idx="2"/>
          </p:nvPr>
        </p:nvSpPr>
        <p:spPr>
          <a:xfrm>
            <a:off x="23244776" y="12951797"/>
            <a:ext cx="393701" cy="419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22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246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0041" y="463087"/>
            <a:ext cx="13487401" cy="129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Rectangle"/>
          <p:cNvSpPr/>
          <p:nvPr/>
        </p:nvSpPr>
        <p:spPr>
          <a:xfrm>
            <a:off x="2004416" y="6602555"/>
            <a:ext cx="2886011" cy="25248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48" name="Rectangle"/>
          <p:cNvSpPr/>
          <p:nvPr/>
        </p:nvSpPr>
        <p:spPr>
          <a:xfrm>
            <a:off x="1175028" y="1009372"/>
            <a:ext cx="2886011" cy="5274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49" name="Rectangle"/>
          <p:cNvSpPr/>
          <p:nvPr/>
        </p:nvSpPr>
        <p:spPr>
          <a:xfrm rot="16181420">
            <a:off x="-1004615" y="3426445"/>
            <a:ext cx="2886011" cy="4191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0" name="Rectangle"/>
          <p:cNvSpPr/>
          <p:nvPr/>
        </p:nvSpPr>
        <p:spPr>
          <a:xfrm rot="16181420">
            <a:off x="-1004615" y="9643520"/>
            <a:ext cx="2886011" cy="4191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1" name="Rectangle"/>
          <p:cNvSpPr/>
          <p:nvPr/>
        </p:nvSpPr>
        <p:spPr>
          <a:xfrm>
            <a:off x="1175028" y="7487112"/>
            <a:ext cx="2886011" cy="52740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2" name="Rectangle"/>
          <p:cNvSpPr/>
          <p:nvPr/>
        </p:nvSpPr>
        <p:spPr>
          <a:xfrm>
            <a:off x="8837608" y="6564455"/>
            <a:ext cx="2886011" cy="25248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3" name="Rectangle"/>
          <p:cNvSpPr/>
          <p:nvPr/>
        </p:nvSpPr>
        <p:spPr>
          <a:xfrm rot="16181420">
            <a:off x="5710094" y="3956290"/>
            <a:ext cx="2886011" cy="4191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4" name="Rectangle"/>
          <p:cNvSpPr/>
          <p:nvPr/>
        </p:nvSpPr>
        <p:spPr>
          <a:xfrm>
            <a:off x="2297293" y="13157496"/>
            <a:ext cx="2886011" cy="25248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5" name="Rectangle"/>
          <p:cNvSpPr/>
          <p:nvPr/>
        </p:nvSpPr>
        <p:spPr>
          <a:xfrm>
            <a:off x="8609156" y="13035106"/>
            <a:ext cx="2886011" cy="25248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6" name="Score…"/>
          <p:cNvSpPr txBox="1"/>
          <p:nvPr/>
        </p:nvSpPr>
        <p:spPr>
          <a:xfrm>
            <a:off x="7823951" y="1404812"/>
            <a:ext cx="1657274" cy="18542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4000"/>
            </a:pPr>
            <a:r>
              <a:t>Score </a:t>
            </a:r>
          </a:p>
          <a:p>
            <a:pPr>
              <a:defRPr sz="4000"/>
            </a:pPr>
            <a:r>
              <a:t>In ML course</a:t>
            </a:r>
          </a:p>
        </p:txBody>
      </p:sp>
      <p:sp>
        <p:nvSpPr>
          <p:cNvPr id="257" name="10th math…"/>
          <p:cNvSpPr txBox="1"/>
          <p:nvPr/>
        </p:nvSpPr>
        <p:spPr>
          <a:xfrm>
            <a:off x="10794519" y="4898608"/>
            <a:ext cx="2271355" cy="12192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900"/>
            </a:pPr>
            <a:r>
              <a:t>10th math </a:t>
            </a:r>
          </a:p>
          <a:p>
            <a:pPr>
              <a:defRPr sz="3900"/>
            </a:pPr>
            <a:r>
              <a:t>course</a:t>
            </a:r>
          </a:p>
        </p:txBody>
      </p:sp>
      <p:sp>
        <p:nvSpPr>
          <p:cNvPr id="258" name="Slope"/>
          <p:cNvSpPr txBox="1"/>
          <p:nvPr/>
        </p:nvSpPr>
        <p:spPr>
          <a:xfrm>
            <a:off x="1128273" y="850973"/>
            <a:ext cx="1657275" cy="6858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/>
            </a:lvl1pPr>
          </a:lstStyle>
          <a:p>
            <a:pPr/>
            <a:r>
              <a:t>Slope</a:t>
            </a:r>
          </a:p>
        </p:txBody>
      </p:sp>
      <p:sp>
        <p:nvSpPr>
          <p:cNvPr id="259" name="Intercept"/>
          <p:cNvSpPr txBox="1"/>
          <p:nvPr/>
        </p:nvSpPr>
        <p:spPr>
          <a:xfrm>
            <a:off x="5154729" y="6515099"/>
            <a:ext cx="2002729" cy="6858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/>
            </a:lvl1pPr>
          </a:lstStyle>
          <a:p>
            <a:pPr/>
            <a:r>
              <a:t>Intercept</a:t>
            </a:r>
          </a:p>
        </p:txBody>
      </p:sp>
      <p:sp>
        <p:nvSpPr>
          <p:cNvPr id="260" name="Slope"/>
          <p:cNvSpPr txBox="1"/>
          <p:nvPr/>
        </p:nvSpPr>
        <p:spPr>
          <a:xfrm>
            <a:off x="1128273" y="8646589"/>
            <a:ext cx="1657275" cy="6858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/>
            </a:lvl1pPr>
          </a:lstStyle>
          <a:p>
            <a:pPr/>
            <a:r>
              <a:t>Slope</a:t>
            </a:r>
          </a:p>
        </p:txBody>
      </p:sp>
      <p:sp>
        <p:nvSpPr>
          <p:cNvPr id="261" name="Intercept"/>
          <p:cNvSpPr txBox="1"/>
          <p:nvPr/>
        </p:nvSpPr>
        <p:spPr>
          <a:xfrm>
            <a:off x="5154729" y="13072447"/>
            <a:ext cx="2002729" cy="6858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/>
            </a:lvl1pPr>
          </a:lstStyle>
          <a:p>
            <a:pPr/>
            <a:r>
              <a:t>Intercept</a:t>
            </a:r>
          </a:p>
        </p:txBody>
      </p:sp>
      <p:pic>
        <p:nvPicPr>
          <p:cNvPr id="262" name="Picture 3" descr="Picture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412489" y="4283713"/>
            <a:ext cx="9169401" cy="6934201"/>
          </a:xfrm>
          <a:prstGeom prst="rect">
            <a:avLst/>
          </a:prstGeom>
          <a:ln w="12700">
            <a:miter lim="400000"/>
          </a:ln>
        </p:spPr>
      </p:pic>
      <p:sp>
        <p:nvSpPr>
          <p:cNvPr id="263" name="Convergence: loss function"/>
          <p:cNvSpPr txBox="1"/>
          <p:nvPr/>
        </p:nvSpPr>
        <p:spPr>
          <a:xfrm>
            <a:off x="15180498" y="3223245"/>
            <a:ext cx="6771879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Convergence: loss function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Sample problem</a:t>
            </a:r>
          </a:p>
        </p:txBody>
      </p:sp>
      <p:sp>
        <p:nvSpPr>
          <p:cNvPr id="266" name="Slide Number Placeholder 3"/>
          <p:cNvSpPr txBox="1"/>
          <p:nvPr>
            <p:ph type="sldNum" sz="quarter" idx="2"/>
          </p:nvPr>
        </p:nvSpPr>
        <p:spPr>
          <a:xfrm>
            <a:off x="11988800" y="13119099"/>
            <a:ext cx="393701" cy="419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22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267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rcRect l="21992" t="29452" r="12419" b="14493"/>
          <a:stretch>
            <a:fillRect/>
          </a:stretch>
        </p:blipFill>
        <p:spPr>
          <a:xfrm>
            <a:off x="1350220" y="3897114"/>
            <a:ext cx="16125330" cy="79609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Week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Week 1</a:t>
            </a:r>
          </a:p>
        </p:txBody>
      </p:sp>
      <p:sp>
        <p:nvSpPr>
          <p:cNvPr id="270" name="Introduction to ML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04012" indent="-604012" defTabSz="676909">
              <a:spcBef>
                <a:spcPts val="5300"/>
              </a:spcBef>
              <a:defRPr sz="5248"/>
            </a:pPr>
            <a:r>
              <a:t>Introduction to ML</a:t>
            </a:r>
          </a:p>
          <a:p>
            <a:pPr marL="604012" indent="-604012" defTabSz="676909">
              <a:spcBef>
                <a:spcPts val="5300"/>
              </a:spcBef>
              <a:defRPr sz="5248"/>
            </a:pPr>
            <a:r>
              <a:t>Supervised, Unsupervised ML</a:t>
            </a:r>
          </a:p>
          <a:p>
            <a:pPr marL="604012" indent="-604012" defTabSz="676909">
              <a:spcBef>
                <a:spcPts val="5300"/>
              </a:spcBef>
              <a:defRPr sz="5248"/>
            </a:pPr>
            <a:r>
              <a:t>Classification, Regression, Clustering</a:t>
            </a:r>
          </a:p>
          <a:p>
            <a:pPr marL="604012" indent="-604012" defTabSz="676909">
              <a:spcBef>
                <a:spcPts val="5300"/>
              </a:spcBef>
              <a:defRPr sz="5248"/>
            </a:pPr>
            <a:r>
              <a:t>ML terminology - tasks, inference algorithm, learning algorithm, model, loss function</a:t>
            </a:r>
          </a:p>
          <a:p>
            <a:pPr marL="604012" indent="-604012" defTabSz="676909">
              <a:spcBef>
                <a:spcPts val="5300"/>
              </a:spcBef>
              <a:defRPr sz="5248"/>
            </a:pPr>
            <a:r>
              <a:t>Fitting a straight line</a:t>
            </a:r>
          </a:p>
          <a:p>
            <a:pPr marL="604012" indent="-604012" defTabSz="676909">
              <a:spcBef>
                <a:spcPts val="5300"/>
              </a:spcBef>
              <a:defRPr sz="5248"/>
            </a:pPr>
            <a:r>
              <a:t>Gradient descent</a:t>
            </a:r>
          </a:p>
        </p:txBody>
      </p:sp>
      <p:sp>
        <p:nvSpPr>
          <p:cNvPr id="2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Read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Reading</a:t>
            </a:r>
          </a:p>
        </p:txBody>
      </p:sp>
      <p:sp>
        <p:nvSpPr>
          <p:cNvPr id="274" name="B1 Ch1, 2, 3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B1 Ch1, 2, 3</a:t>
            </a:r>
          </a:p>
          <a:p>
            <a:pPr/>
            <a:r>
              <a:t>B1: The 100 page Machine Learning Book - Andriy Burkov [QUICK SUMMARY - FIRST READING]</a:t>
            </a:r>
          </a:p>
        </p:txBody>
      </p:sp>
      <p:sp>
        <p:nvSpPr>
          <p:cNvPr id="2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TA session 1,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 session 1,2</a:t>
            </a:r>
          </a:p>
        </p:txBody>
      </p:sp>
      <p:sp>
        <p:nvSpPr>
          <p:cNvPr id="278" name="Paper and pencil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0887" indent="-500887" defTabSz="561340">
              <a:spcBef>
                <a:spcPts val="4400"/>
              </a:spcBef>
              <a:defRPr sz="4352"/>
            </a:pPr>
            <a:r>
              <a:t>Paper and pencil</a:t>
            </a:r>
          </a:p>
          <a:p>
            <a:pPr lvl="1" marL="1001775" indent="-500887" defTabSz="561340">
              <a:spcBef>
                <a:spcPts val="4400"/>
              </a:spcBef>
              <a:defRPr sz="4352"/>
            </a:pPr>
            <a:r>
              <a:t>1D cost function to minimise - closed form, gradient descent</a:t>
            </a:r>
          </a:p>
          <a:p>
            <a:pPr lvl="1" marL="1001775" indent="-500887" defTabSz="561340">
              <a:spcBef>
                <a:spcPts val="4400"/>
              </a:spcBef>
              <a:defRPr sz="4352"/>
            </a:pPr>
            <a:r>
              <a:t>2D cost function to minimise - closed form, gradient descent</a:t>
            </a:r>
          </a:p>
          <a:p>
            <a:pPr marL="500887" indent="-500887" defTabSz="561340">
              <a:spcBef>
                <a:spcPts val="4400"/>
              </a:spcBef>
              <a:defRPr sz="4352"/>
            </a:pPr>
            <a:r>
              <a:t>Code</a:t>
            </a:r>
          </a:p>
          <a:p>
            <a:pPr lvl="1" marL="1001775" indent="-500887" defTabSz="561340">
              <a:spcBef>
                <a:spcPts val="4400"/>
              </a:spcBef>
              <a:defRPr sz="4352"/>
            </a:pPr>
            <a:r>
              <a:t>Code gradient descent (1D, 2D)</a:t>
            </a:r>
          </a:p>
          <a:p>
            <a:pPr lvl="1" marL="1001775" indent="-500887" defTabSz="561340">
              <a:spcBef>
                <a:spcPts val="4400"/>
              </a:spcBef>
              <a:defRPr sz="4352"/>
            </a:pPr>
            <a:r>
              <a:t>Fit a straight line - closed form answer</a:t>
            </a:r>
          </a:p>
          <a:p>
            <a:pPr lvl="1" marL="1001775" indent="-500887" defTabSz="561340">
              <a:spcBef>
                <a:spcPts val="4400"/>
              </a:spcBef>
              <a:defRPr sz="4352"/>
            </a:pPr>
            <a:r>
              <a:t>Fit a straight line - gradient descent, visualise data space and model space for intermediate results</a:t>
            </a:r>
          </a:p>
        </p:txBody>
      </p:sp>
      <p:sp>
        <p:nvSpPr>
          <p:cNvPr id="2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97295" y="10367"/>
            <a:ext cx="13665201" cy="132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82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4449" t="0" r="0" b="7045"/>
          <a:stretch>
            <a:fillRect/>
          </a:stretch>
        </p:blipFill>
        <p:spPr>
          <a:xfrm>
            <a:off x="1526204" y="1363676"/>
            <a:ext cx="9204930" cy="5840136"/>
          </a:xfrm>
          <a:prstGeom prst="rect">
            <a:avLst/>
          </a:prstGeom>
          <a:ln w="12700">
            <a:miter lim="400000"/>
          </a:ln>
        </p:spPr>
      </p:pic>
      <p:sp>
        <p:nvSpPr>
          <p:cNvPr id="283" name="Equation"/>
          <p:cNvSpPr txBox="1"/>
          <p:nvPr/>
        </p:nvSpPr>
        <p:spPr>
          <a:xfrm>
            <a:off x="1282504" y="9141555"/>
            <a:ext cx="6388143" cy="59741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M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o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d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e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l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: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p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r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e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m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+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b</m:t>
                  </m:r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  <p:sp>
        <p:nvSpPr>
          <p:cNvPr id="284" name="Equation"/>
          <p:cNvSpPr txBox="1"/>
          <p:nvPr/>
        </p:nvSpPr>
        <p:spPr>
          <a:xfrm>
            <a:off x="1190679" y="10483412"/>
            <a:ext cx="8535788" cy="92075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L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o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s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s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: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L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m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,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b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∑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p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r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e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sSup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e>
                    <m:sup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p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  <p:sp>
        <p:nvSpPr>
          <p:cNvPr id="285" name="DATA…"/>
          <p:cNvSpPr txBox="1"/>
          <p:nvPr/>
        </p:nvSpPr>
        <p:spPr>
          <a:xfrm>
            <a:off x="18770530" y="617856"/>
            <a:ext cx="18193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D3F0E"/>
                </a:solidFill>
              </a:defRPr>
            </a:pPr>
            <a:r>
              <a:t>DATA </a:t>
            </a:r>
          </a:p>
          <a:p>
            <a:pPr>
              <a:defRPr>
                <a:solidFill>
                  <a:srgbClr val="FD3F0E"/>
                </a:solidFill>
              </a:defRPr>
            </a:pPr>
            <a:r>
              <a:t>SPACE</a:t>
            </a:r>
          </a:p>
        </p:txBody>
      </p:sp>
      <p:sp>
        <p:nvSpPr>
          <p:cNvPr id="286" name="MODEL…"/>
          <p:cNvSpPr txBox="1"/>
          <p:nvPr/>
        </p:nvSpPr>
        <p:spPr>
          <a:xfrm>
            <a:off x="15099196" y="617856"/>
            <a:ext cx="2212157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D3F0E"/>
                </a:solidFill>
              </a:defRPr>
            </a:pPr>
            <a:r>
              <a:t>MODEL</a:t>
            </a:r>
          </a:p>
          <a:p>
            <a:pPr>
              <a:defRPr>
                <a:solidFill>
                  <a:srgbClr val="FD3F0E"/>
                </a:solidFill>
              </a:defRPr>
            </a:pPr>
            <a:r>
              <a:t> SPACE</a:t>
            </a:r>
          </a:p>
        </p:txBody>
      </p:sp>
      <p:sp>
        <p:nvSpPr>
          <p:cNvPr id="287" name="Slide Number Placeholder 3"/>
          <p:cNvSpPr txBox="1"/>
          <p:nvPr>
            <p:ph type="sldNum" sz="quarter" idx="2"/>
          </p:nvPr>
        </p:nvSpPr>
        <p:spPr>
          <a:xfrm>
            <a:off x="11988800" y="13119099"/>
            <a:ext cx="393701" cy="419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2200"/>
            </a:lvl1pPr>
          </a:lstStyle>
          <a:p>
            <a:pPr/>
            <a:fld id="{86CB4B4D-7CA3-9044-876B-883B54F8677D}" type="slidenum"/>
          </a:p>
        </p:txBody>
      </p:sp>
      <p:sp>
        <p:nvSpPr>
          <p:cNvPr id="288" name="Equation"/>
          <p:cNvSpPr txBox="1"/>
          <p:nvPr/>
        </p:nvSpPr>
        <p:spPr>
          <a:xfrm>
            <a:off x="1329898" y="7799802"/>
            <a:ext cx="4562753" cy="597313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D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a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t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a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: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{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,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sSub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}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sub>
                  </m:sSub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  <p:sp>
        <p:nvSpPr>
          <p:cNvPr id="289" name="b"/>
          <p:cNvSpPr txBox="1"/>
          <p:nvPr/>
        </p:nvSpPr>
        <p:spPr>
          <a:xfrm>
            <a:off x="431570" y="3870934"/>
            <a:ext cx="1028661" cy="8255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b</a:t>
            </a:r>
          </a:p>
        </p:txBody>
      </p:sp>
      <p:sp>
        <p:nvSpPr>
          <p:cNvPr id="290" name="m"/>
          <p:cNvSpPr txBox="1"/>
          <p:nvPr/>
        </p:nvSpPr>
        <p:spPr>
          <a:xfrm>
            <a:off x="7408266" y="7440515"/>
            <a:ext cx="1028661" cy="8255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55114" y="41709"/>
            <a:ext cx="13826774" cy="13305991"/>
          </a:xfrm>
          <a:prstGeom prst="rect">
            <a:avLst/>
          </a:prstGeom>
          <a:ln w="12700">
            <a:miter lim="400000"/>
          </a:ln>
        </p:spPr>
      </p:pic>
      <p:sp>
        <p:nvSpPr>
          <p:cNvPr id="295" name="MODEL…"/>
          <p:cNvSpPr txBox="1"/>
          <p:nvPr/>
        </p:nvSpPr>
        <p:spPr>
          <a:xfrm>
            <a:off x="15099196" y="475675"/>
            <a:ext cx="2212157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D3F0E"/>
                </a:solidFill>
              </a:defRPr>
            </a:pPr>
            <a:r>
              <a:t>MODEL</a:t>
            </a:r>
          </a:p>
          <a:p>
            <a:pPr>
              <a:defRPr>
                <a:solidFill>
                  <a:srgbClr val="FD3F0E"/>
                </a:solidFill>
              </a:defRPr>
            </a:pPr>
            <a:r>
              <a:t> SPACE</a:t>
            </a:r>
          </a:p>
        </p:txBody>
      </p:sp>
      <p:sp>
        <p:nvSpPr>
          <p:cNvPr id="296" name="DATA…"/>
          <p:cNvSpPr txBox="1"/>
          <p:nvPr/>
        </p:nvSpPr>
        <p:spPr>
          <a:xfrm>
            <a:off x="18604653" y="475675"/>
            <a:ext cx="18193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D3F0E"/>
                </a:solidFill>
              </a:defRPr>
            </a:pPr>
            <a:r>
              <a:t>DATA </a:t>
            </a:r>
          </a:p>
          <a:p>
            <a:pPr>
              <a:defRPr>
                <a:solidFill>
                  <a:srgbClr val="FD3F0E"/>
                </a:solidFill>
              </a:defRPr>
            </a:pPr>
            <a:r>
              <a:t>SPACE</a:t>
            </a:r>
          </a:p>
        </p:txBody>
      </p:sp>
      <p:pic>
        <p:nvPicPr>
          <p:cNvPr id="29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82540" y="7275769"/>
            <a:ext cx="4863586" cy="5228004"/>
          </a:xfrm>
          <a:prstGeom prst="rect">
            <a:avLst/>
          </a:prstGeom>
          <a:ln w="12700">
            <a:miter lim="400000"/>
          </a:ln>
        </p:spPr>
      </p:pic>
      <p:sp>
        <p:nvSpPr>
          <p:cNvPr id="298" name="Slide Number Placeholder 3"/>
          <p:cNvSpPr txBox="1"/>
          <p:nvPr>
            <p:ph type="sldNum" sz="quarter" idx="2"/>
          </p:nvPr>
        </p:nvSpPr>
        <p:spPr>
          <a:xfrm>
            <a:off x="11988800" y="13119099"/>
            <a:ext cx="393701" cy="419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22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299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4449" t="0" r="0" b="7045"/>
          <a:stretch>
            <a:fillRect/>
          </a:stretch>
        </p:blipFill>
        <p:spPr>
          <a:xfrm>
            <a:off x="1311773" y="273623"/>
            <a:ext cx="9204931" cy="5840136"/>
          </a:xfrm>
          <a:prstGeom prst="rect">
            <a:avLst/>
          </a:prstGeom>
          <a:ln w="12700">
            <a:miter lim="400000"/>
          </a:ln>
        </p:spPr>
      </p:pic>
      <p:sp>
        <p:nvSpPr>
          <p:cNvPr id="300" name="m"/>
          <p:cNvSpPr txBox="1"/>
          <p:nvPr/>
        </p:nvSpPr>
        <p:spPr>
          <a:xfrm>
            <a:off x="7289782" y="6281954"/>
            <a:ext cx="1028661" cy="8255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m</a:t>
            </a:r>
          </a:p>
        </p:txBody>
      </p:sp>
      <p:sp>
        <p:nvSpPr>
          <p:cNvPr id="301" name="b"/>
          <p:cNvSpPr txBox="1"/>
          <p:nvPr/>
        </p:nvSpPr>
        <p:spPr>
          <a:xfrm>
            <a:off x="313086" y="2780881"/>
            <a:ext cx="1028661" cy="8255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b</a:t>
            </a:r>
          </a:p>
        </p:txBody>
      </p:sp>
      <p:sp>
        <p:nvSpPr>
          <p:cNvPr id="302" name="m"/>
          <p:cNvSpPr txBox="1"/>
          <p:nvPr/>
        </p:nvSpPr>
        <p:spPr>
          <a:xfrm>
            <a:off x="7289782" y="12347176"/>
            <a:ext cx="1028661" cy="8255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News item grouping problem</a:t>
            </a:r>
          </a:p>
        </p:txBody>
      </p:sp>
      <p:sp>
        <p:nvSpPr>
          <p:cNvPr id="305" name="Content Placeholder 2"/>
          <p:cNvSpPr txBox="1"/>
          <p:nvPr>
            <p:ph type="body" sz="half" idx="1"/>
          </p:nvPr>
        </p:nvSpPr>
        <p:spPr>
          <a:xfrm>
            <a:off x="673100" y="3835400"/>
            <a:ext cx="23050500" cy="4466708"/>
          </a:xfrm>
          <a:prstGeom prst="rect">
            <a:avLst/>
          </a:prstGeom>
        </p:spPr>
        <p:txBody>
          <a:bodyPr/>
          <a:lstStyle/>
          <a:p>
            <a:pPr marL="456691" indent="-456691" defTabSz="511809">
              <a:spcBef>
                <a:spcPts val="4000"/>
              </a:spcBef>
              <a:defRPr sz="3968"/>
            </a:pPr>
            <a:r>
              <a:t>Predictive Clustering task:</a:t>
            </a:r>
          </a:p>
          <a:p>
            <a:pPr lvl="1" marL="827754" indent="-371062" defTabSz="511809">
              <a:spcBef>
                <a:spcPts val="600"/>
              </a:spcBef>
              <a:buClr>
                <a:srgbClr val="94B6D2"/>
              </a:buClr>
              <a:defRPr sz="3224"/>
            </a:pPr>
            <a:r>
              <a:t>Assign one of {1, 2, ….K} to a news article</a:t>
            </a:r>
          </a:p>
          <a:p>
            <a:pPr marL="456691" indent="-456691" defTabSz="511809">
              <a:spcBef>
                <a:spcPts val="4000"/>
              </a:spcBef>
              <a:defRPr sz="3968"/>
            </a:pPr>
            <a:r>
              <a:t>Dataset – set of news articles</a:t>
            </a:r>
          </a:p>
          <a:p>
            <a:pPr lvl="1" marL="827754" indent="-371062" defTabSz="511809">
              <a:spcBef>
                <a:spcPts val="600"/>
              </a:spcBef>
              <a:buClr>
                <a:srgbClr val="94B6D2"/>
              </a:buClr>
              <a:defRPr sz="3224"/>
            </a:pPr>
            <a:r>
              <a:t>Query Google with “news”</a:t>
            </a:r>
          </a:p>
          <a:p>
            <a:pPr marL="456691" indent="-456691" defTabSz="511809">
              <a:spcBef>
                <a:spcPts val="4000"/>
              </a:spcBef>
              <a:defRPr sz="3968"/>
            </a:pPr>
            <a:r>
              <a:t>Features – {x</a:t>
            </a:r>
            <a:r>
              <a:rPr baseline="-19886"/>
              <a:t>1</a:t>
            </a:r>
            <a:r>
              <a:t>, x</a:t>
            </a:r>
            <a:r>
              <a:rPr baseline="-19886"/>
              <a:t>2</a:t>
            </a:r>
            <a:r>
              <a:t>, x</a:t>
            </a:r>
            <a:r>
              <a:rPr baseline="-19886"/>
              <a:t>3</a:t>
            </a:r>
            <a:r>
              <a:t>, x</a:t>
            </a:r>
            <a:r>
              <a:rPr baseline="-19886"/>
              <a:t>4</a:t>
            </a:r>
            <a:r>
              <a:t>} e.g. {topic distributions}</a:t>
            </a:r>
          </a:p>
        </p:txBody>
      </p:sp>
      <p:grpSp>
        <p:nvGrpSpPr>
          <p:cNvPr id="308" name="Rectangle 9"/>
          <p:cNvGrpSpPr/>
          <p:nvPr/>
        </p:nvGrpSpPr>
        <p:grpSpPr>
          <a:xfrm>
            <a:off x="8774545" y="8525409"/>
            <a:ext cx="4017819" cy="1708725"/>
            <a:chOff x="0" y="0"/>
            <a:chExt cx="4017817" cy="1708723"/>
          </a:xfrm>
        </p:grpSpPr>
        <p:sp>
          <p:nvSpPr>
            <p:cNvPr id="306" name="Rectangle"/>
            <p:cNvSpPr/>
            <p:nvPr/>
          </p:nvSpPr>
          <p:spPr>
            <a:xfrm>
              <a:off x="0" y="0"/>
              <a:ext cx="4017818" cy="1708724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07" name="Learning…"/>
            <p:cNvSpPr txBox="1"/>
            <p:nvPr/>
          </p:nvSpPr>
          <p:spPr>
            <a:xfrm>
              <a:off x="101440" y="102522"/>
              <a:ext cx="3814939" cy="1503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/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Learning</a:t>
              </a:r>
              <a:endParaRPr>
                <a:solidFill>
                  <a:srgbClr val="FFFFFF"/>
                </a:solidFill>
              </a:endParaRPr>
            </a:p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Algorithm</a:t>
              </a:r>
            </a:p>
          </p:txBody>
        </p:sp>
      </p:grpSp>
      <p:sp>
        <p:nvSpPr>
          <p:cNvPr id="309" name="Straight Arrow Connector 10"/>
          <p:cNvSpPr/>
          <p:nvPr/>
        </p:nvSpPr>
        <p:spPr>
          <a:xfrm flipV="1">
            <a:off x="12792364" y="9356682"/>
            <a:ext cx="1524001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10" name="Straight Arrow Connector 11"/>
          <p:cNvSpPr/>
          <p:nvPr/>
        </p:nvSpPr>
        <p:spPr>
          <a:xfrm flipV="1">
            <a:off x="7185895" y="9333589"/>
            <a:ext cx="1524001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11" name="TextBox 12"/>
          <p:cNvSpPr txBox="1"/>
          <p:nvPr/>
        </p:nvSpPr>
        <p:spPr>
          <a:xfrm>
            <a:off x="4094805" y="8352907"/>
            <a:ext cx="3526057" cy="2164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Features from</a:t>
            </a:r>
          </a:p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collection of </a:t>
            </a:r>
          </a:p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news items</a:t>
            </a:r>
          </a:p>
        </p:txBody>
      </p:sp>
      <p:sp>
        <p:nvSpPr>
          <p:cNvPr id="312" name="Straight Arrow Connector 14"/>
          <p:cNvSpPr/>
          <p:nvPr/>
        </p:nvSpPr>
        <p:spPr>
          <a:xfrm flipV="1">
            <a:off x="12727713" y="12168908"/>
            <a:ext cx="1524001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13" name="Straight Arrow Connector 15"/>
          <p:cNvSpPr/>
          <p:nvPr/>
        </p:nvSpPr>
        <p:spPr>
          <a:xfrm flipV="1">
            <a:off x="7185895" y="12260657"/>
            <a:ext cx="1524001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14" name="TextBox 16"/>
          <p:cNvSpPr txBox="1"/>
          <p:nvPr/>
        </p:nvSpPr>
        <p:spPr>
          <a:xfrm>
            <a:off x="4505855" y="11445441"/>
            <a:ext cx="2992955" cy="1503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New article</a:t>
            </a:r>
          </a:p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features</a:t>
            </a:r>
          </a:p>
        </p:txBody>
      </p:sp>
      <p:sp>
        <p:nvSpPr>
          <p:cNvPr id="315" name="TextBox 18"/>
          <p:cNvSpPr txBox="1"/>
          <p:nvPr/>
        </p:nvSpPr>
        <p:spPr>
          <a:xfrm>
            <a:off x="14407804" y="8779467"/>
            <a:ext cx="4083567" cy="1503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Cluster IDs for </a:t>
            </a:r>
          </a:p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every news item</a:t>
            </a:r>
          </a:p>
        </p:txBody>
      </p:sp>
      <p:sp>
        <p:nvSpPr>
          <p:cNvPr id="316" name="TextBox 19"/>
          <p:cNvSpPr txBox="1"/>
          <p:nvPr/>
        </p:nvSpPr>
        <p:spPr>
          <a:xfrm>
            <a:off x="14343153" y="11429659"/>
            <a:ext cx="3544810" cy="1503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Which Cluster</a:t>
            </a:r>
          </a:p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Is best suited?</a:t>
            </a:r>
          </a:p>
        </p:txBody>
      </p:sp>
      <p:sp>
        <p:nvSpPr>
          <p:cNvPr id="317" name="TextBox 17"/>
          <p:cNvSpPr txBox="1"/>
          <p:nvPr/>
        </p:nvSpPr>
        <p:spPr>
          <a:xfrm>
            <a:off x="14637779" y="41966"/>
            <a:ext cx="6553816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FF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TASK, DATASET, FEATURES</a:t>
            </a:r>
          </a:p>
        </p:txBody>
      </p:sp>
      <p:grpSp>
        <p:nvGrpSpPr>
          <p:cNvPr id="320" name="Rectangle 21"/>
          <p:cNvGrpSpPr/>
          <p:nvPr/>
        </p:nvGrpSpPr>
        <p:grpSpPr>
          <a:xfrm>
            <a:off x="8765514" y="11213021"/>
            <a:ext cx="4017819" cy="1708725"/>
            <a:chOff x="0" y="0"/>
            <a:chExt cx="4017817" cy="1708723"/>
          </a:xfrm>
        </p:grpSpPr>
        <p:sp>
          <p:nvSpPr>
            <p:cNvPr id="318" name="Rectangle"/>
            <p:cNvSpPr/>
            <p:nvPr/>
          </p:nvSpPr>
          <p:spPr>
            <a:xfrm>
              <a:off x="0" y="0"/>
              <a:ext cx="4017818" cy="1708724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19" name="Inference…"/>
            <p:cNvSpPr txBox="1"/>
            <p:nvPr/>
          </p:nvSpPr>
          <p:spPr>
            <a:xfrm>
              <a:off x="101440" y="102522"/>
              <a:ext cx="3814939" cy="1503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/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Inference </a:t>
              </a:r>
              <a:endParaRPr>
                <a:solidFill>
                  <a:srgbClr val="FFFFFF"/>
                </a:solidFill>
              </a:endParaRPr>
            </a:p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Algorithm</a:t>
              </a:r>
            </a:p>
          </p:txBody>
        </p:sp>
      </p:grpSp>
      <p:sp>
        <p:nvSpPr>
          <p:cNvPr id="321" name="Straight Arrow Connector 22"/>
          <p:cNvSpPr/>
          <p:nvPr/>
        </p:nvSpPr>
        <p:spPr>
          <a:xfrm>
            <a:off x="10759688" y="10179107"/>
            <a:ext cx="14735" cy="1033915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22" name="TextBox 23"/>
          <p:cNvSpPr txBox="1"/>
          <p:nvPr/>
        </p:nvSpPr>
        <p:spPr>
          <a:xfrm>
            <a:off x="11350344" y="10344371"/>
            <a:ext cx="1745179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Model</a:t>
            </a:r>
          </a:p>
        </p:txBody>
      </p:sp>
      <p:sp>
        <p:nvSpPr>
          <p:cNvPr id="3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Solution 3: Clustering problem</a:t>
            </a:r>
          </a:p>
        </p:txBody>
      </p:sp>
      <p:sp>
        <p:nvSpPr>
          <p:cNvPr id="328" name="Content Placeholder 2"/>
          <p:cNvSpPr txBox="1"/>
          <p:nvPr>
            <p:ph type="body" sz="half" idx="1"/>
          </p:nvPr>
        </p:nvSpPr>
        <p:spPr>
          <a:xfrm>
            <a:off x="673100" y="3835400"/>
            <a:ext cx="23050500" cy="4888138"/>
          </a:xfrm>
          <a:prstGeom prst="rect">
            <a:avLst/>
          </a:prstGeom>
        </p:spPr>
        <p:txBody>
          <a:bodyPr/>
          <a:lstStyle/>
          <a:p>
            <a:pPr marL="405130" indent="-405130" defTabSz="454025">
              <a:spcBef>
                <a:spcPts val="3500"/>
              </a:spcBef>
              <a:defRPr sz="3520"/>
            </a:pPr>
            <a:r>
              <a:t>e.g. News grouping problem</a:t>
            </a:r>
          </a:p>
          <a:p>
            <a:pPr marL="405130" indent="-405130" defTabSz="454025">
              <a:spcBef>
                <a:spcPts val="3500"/>
              </a:spcBef>
              <a:defRPr sz="3520"/>
            </a:pPr>
          </a:p>
          <a:p>
            <a:pPr marL="0" indent="0" defTabSz="454025">
              <a:spcBef>
                <a:spcPts val="3500"/>
              </a:spcBef>
              <a:buSzTx/>
              <a:buNone/>
              <a:defRPr sz="3520"/>
            </a:pPr>
          </a:p>
          <a:p>
            <a:pPr marL="405130" indent="-405130" defTabSz="454025">
              <a:spcBef>
                <a:spcPts val="3500"/>
              </a:spcBef>
              <a:defRPr sz="3520"/>
            </a:pPr>
          </a:p>
          <a:p>
            <a:pPr marL="405130" indent="-405130" defTabSz="454025">
              <a:spcBef>
                <a:spcPts val="3500"/>
              </a:spcBef>
              <a:defRPr sz="3520"/>
            </a:pPr>
            <a:r>
              <a:t>Model: distance based</a:t>
            </a:r>
          </a:p>
        </p:txBody>
      </p:sp>
      <p:sp>
        <p:nvSpPr>
          <p:cNvPr id="329" name="Straight Arrow Connector 35"/>
          <p:cNvSpPr/>
          <p:nvPr/>
        </p:nvSpPr>
        <p:spPr>
          <a:xfrm flipV="1">
            <a:off x="4745944" y="13220796"/>
            <a:ext cx="6451083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30" name="Straight Arrow Connector 36"/>
          <p:cNvSpPr/>
          <p:nvPr/>
        </p:nvSpPr>
        <p:spPr>
          <a:xfrm flipV="1">
            <a:off x="4745944" y="8836606"/>
            <a:ext cx="1" cy="4360585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31" name="Oval 37"/>
          <p:cNvSpPr/>
          <p:nvPr/>
        </p:nvSpPr>
        <p:spPr>
          <a:xfrm>
            <a:off x="8374803" y="9062381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32" name="Oval 38"/>
          <p:cNvSpPr/>
          <p:nvPr/>
        </p:nvSpPr>
        <p:spPr>
          <a:xfrm>
            <a:off x="8679603" y="9508291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33" name="Oval 39"/>
          <p:cNvSpPr/>
          <p:nvPr/>
        </p:nvSpPr>
        <p:spPr>
          <a:xfrm>
            <a:off x="8679603" y="10100953"/>
            <a:ext cx="310445" cy="33867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34" name="Oval 40"/>
          <p:cNvSpPr/>
          <p:nvPr/>
        </p:nvSpPr>
        <p:spPr>
          <a:xfrm>
            <a:off x="7578945" y="9113184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35" name="Oval 41"/>
          <p:cNvSpPr/>
          <p:nvPr/>
        </p:nvSpPr>
        <p:spPr>
          <a:xfrm>
            <a:off x="8086942" y="9677624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36" name="Oval 42"/>
          <p:cNvSpPr/>
          <p:nvPr/>
        </p:nvSpPr>
        <p:spPr>
          <a:xfrm>
            <a:off x="7550723" y="9592957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37" name="Oval 43"/>
          <p:cNvSpPr/>
          <p:nvPr/>
        </p:nvSpPr>
        <p:spPr>
          <a:xfrm>
            <a:off x="8086942" y="10185620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38" name="Oval 44"/>
          <p:cNvSpPr/>
          <p:nvPr/>
        </p:nvSpPr>
        <p:spPr>
          <a:xfrm>
            <a:off x="5965144" y="11647522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39" name="Oval 45"/>
          <p:cNvSpPr/>
          <p:nvPr/>
        </p:nvSpPr>
        <p:spPr>
          <a:xfrm>
            <a:off x="6658928" y="12336160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40" name="Oval 46"/>
          <p:cNvSpPr/>
          <p:nvPr/>
        </p:nvSpPr>
        <p:spPr>
          <a:xfrm>
            <a:off x="7093529" y="11647522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41" name="Oval 47"/>
          <p:cNvSpPr/>
          <p:nvPr/>
        </p:nvSpPr>
        <p:spPr>
          <a:xfrm>
            <a:off x="5356345" y="11382230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42" name="Oval 48"/>
          <p:cNvSpPr/>
          <p:nvPr/>
        </p:nvSpPr>
        <p:spPr>
          <a:xfrm>
            <a:off x="6500867" y="11224191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43" name="Oval 49"/>
          <p:cNvSpPr/>
          <p:nvPr/>
        </p:nvSpPr>
        <p:spPr>
          <a:xfrm>
            <a:off x="5964649" y="11139526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44" name="Oval 50"/>
          <p:cNvSpPr/>
          <p:nvPr/>
        </p:nvSpPr>
        <p:spPr>
          <a:xfrm>
            <a:off x="6500867" y="11732187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45" name="TextBox 51"/>
          <p:cNvSpPr txBox="1"/>
          <p:nvPr/>
        </p:nvSpPr>
        <p:spPr>
          <a:xfrm>
            <a:off x="10016021" y="12070856"/>
            <a:ext cx="724616" cy="901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x</a:t>
            </a:r>
            <a:r>
              <a:rPr baseline="-15500"/>
              <a:t>1</a:t>
            </a:r>
          </a:p>
        </p:txBody>
      </p:sp>
      <p:sp>
        <p:nvSpPr>
          <p:cNvPr id="346" name="TextBox 52"/>
          <p:cNvSpPr txBox="1"/>
          <p:nvPr/>
        </p:nvSpPr>
        <p:spPr>
          <a:xfrm>
            <a:off x="3629052" y="8990186"/>
            <a:ext cx="724615" cy="901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x</a:t>
            </a:r>
            <a:r>
              <a:rPr baseline="-15500"/>
              <a:t>2</a:t>
            </a:r>
          </a:p>
        </p:txBody>
      </p:sp>
      <p:sp>
        <p:nvSpPr>
          <p:cNvPr id="347" name="Right Arrow 59"/>
          <p:cNvSpPr/>
          <p:nvPr/>
        </p:nvSpPr>
        <p:spPr>
          <a:xfrm>
            <a:off x="11197025" y="11139526"/>
            <a:ext cx="861561" cy="32365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grpSp>
        <p:nvGrpSpPr>
          <p:cNvPr id="369" name="Group 6"/>
          <p:cNvGrpSpPr/>
          <p:nvPr/>
        </p:nvGrpSpPr>
        <p:grpSpPr>
          <a:xfrm>
            <a:off x="13012122" y="8811439"/>
            <a:ext cx="7567974" cy="4407283"/>
            <a:chOff x="0" y="0"/>
            <a:chExt cx="7567973" cy="4407281"/>
          </a:xfrm>
        </p:grpSpPr>
        <p:sp>
          <p:nvSpPr>
            <p:cNvPr id="348" name="Straight Arrow Connector 54"/>
            <p:cNvSpPr/>
            <p:nvPr/>
          </p:nvSpPr>
          <p:spPr>
            <a:xfrm flipV="1">
              <a:off x="1116891" y="4384189"/>
              <a:ext cx="6451083" cy="23093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49" name="Straight Arrow Connector 55"/>
            <p:cNvSpPr/>
            <p:nvPr/>
          </p:nvSpPr>
          <p:spPr>
            <a:xfrm flipV="1">
              <a:off x="1116892" y="0"/>
              <a:ext cx="1" cy="4360585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50" name="Oval 56"/>
            <p:cNvSpPr/>
            <p:nvPr/>
          </p:nvSpPr>
          <p:spPr>
            <a:xfrm>
              <a:off x="4745752" y="225775"/>
              <a:ext cx="310445" cy="338669"/>
            </a:xfrm>
            <a:prstGeom prst="ellipse">
              <a:avLst/>
            </a:prstGeom>
            <a:solidFill>
              <a:srgbClr val="FF0000"/>
            </a:solidFill>
            <a:ln w="12700" cap="flat">
              <a:solidFill>
                <a:srgbClr val="FF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51" name="Oval 57"/>
            <p:cNvSpPr/>
            <p:nvPr/>
          </p:nvSpPr>
          <p:spPr>
            <a:xfrm>
              <a:off x="5050552" y="671685"/>
              <a:ext cx="310445" cy="338669"/>
            </a:xfrm>
            <a:prstGeom prst="ellipse">
              <a:avLst/>
            </a:prstGeom>
            <a:solidFill>
              <a:srgbClr val="FF0000"/>
            </a:solidFill>
            <a:ln w="12700" cap="flat">
              <a:solidFill>
                <a:srgbClr val="FF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52" name="Oval 58"/>
            <p:cNvSpPr/>
            <p:nvPr/>
          </p:nvSpPr>
          <p:spPr>
            <a:xfrm>
              <a:off x="5050552" y="1264347"/>
              <a:ext cx="310445" cy="338669"/>
            </a:xfrm>
            <a:prstGeom prst="ellipse">
              <a:avLst/>
            </a:prstGeom>
            <a:solidFill>
              <a:srgbClr val="FF0000"/>
            </a:solidFill>
            <a:ln w="12700" cap="flat">
              <a:solidFill>
                <a:srgbClr val="FF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53" name="Oval 60"/>
            <p:cNvSpPr/>
            <p:nvPr/>
          </p:nvSpPr>
          <p:spPr>
            <a:xfrm>
              <a:off x="3949894" y="276577"/>
              <a:ext cx="310445" cy="338669"/>
            </a:xfrm>
            <a:prstGeom prst="ellipse">
              <a:avLst/>
            </a:prstGeom>
            <a:solidFill>
              <a:srgbClr val="FF0000"/>
            </a:solidFill>
            <a:ln w="12700" cap="flat">
              <a:solidFill>
                <a:srgbClr val="FF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54" name="Oval 63"/>
            <p:cNvSpPr/>
            <p:nvPr/>
          </p:nvSpPr>
          <p:spPr>
            <a:xfrm>
              <a:off x="4457890" y="841017"/>
              <a:ext cx="310445" cy="338669"/>
            </a:xfrm>
            <a:prstGeom prst="ellipse">
              <a:avLst/>
            </a:prstGeom>
            <a:solidFill>
              <a:srgbClr val="FF0000"/>
            </a:solidFill>
            <a:ln w="1143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55" name="Oval 64"/>
            <p:cNvSpPr/>
            <p:nvPr/>
          </p:nvSpPr>
          <p:spPr>
            <a:xfrm>
              <a:off x="3921672" y="756351"/>
              <a:ext cx="310445" cy="338669"/>
            </a:xfrm>
            <a:prstGeom prst="ellipse">
              <a:avLst/>
            </a:prstGeom>
            <a:solidFill>
              <a:srgbClr val="FF0000"/>
            </a:solidFill>
            <a:ln w="12700" cap="flat">
              <a:solidFill>
                <a:srgbClr val="FF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56" name="Oval 65"/>
            <p:cNvSpPr/>
            <p:nvPr/>
          </p:nvSpPr>
          <p:spPr>
            <a:xfrm>
              <a:off x="4457890" y="1349013"/>
              <a:ext cx="310445" cy="338669"/>
            </a:xfrm>
            <a:prstGeom prst="ellipse">
              <a:avLst/>
            </a:prstGeom>
            <a:solidFill>
              <a:srgbClr val="FF0000"/>
            </a:solidFill>
            <a:ln w="12700" cap="flat">
              <a:solidFill>
                <a:srgbClr val="FF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57" name="Oval 66"/>
            <p:cNvSpPr/>
            <p:nvPr/>
          </p:nvSpPr>
          <p:spPr>
            <a:xfrm>
              <a:off x="2336092" y="2810915"/>
              <a:ext cx="310445" cy="338669"/>
            </a:xfrm>
            <a:prstGeom prst="ellipse">
              <a:avLst/>
            </a:prstGeom>
            <a:solidFill>
              <a:srgbClr val="008000"/>
            </a:solidFill>
            <a:ln w="12700" cap="flat">
              <a:solidFill>
                <a:srgbClr val="008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58" name="Oval 67"/>
            <p:cNvSpPr/>
            <p:nvPr/>
          </p:nvSpPr>
          <p:spPr>
            <a:xfrm>
              <a:off x="3029876" y="3499553"/>
              <a:ext cx="310445" cy="338669"/>
            </a:xfrm>
            <a:prstGeom prst="ellipse">
              <a:avLst/>
            </a:prstGeom>
            <a:solidFill>
              <a:srgbClr val="008000"/>
            </a:solidFill>
            <a:ln w="12700" cap="flat">
              <a:solidFill>
                <a:srgbClr val="008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59" name="Oval 68"/>
            <p:cNvSpPr/>
            <p:nvPr/>
          </p:nvSpPr>
          <p:spPr>
            <a:xfrm>
              <a:off x="3464478" y="2810915"/>
              <a:ext cx="310445" cy="338669"/>
            </a:xfrm>
            <a:prstGeom prst="ellipse">
              <a:avLst/>
            </a:prstGeom>
            <a:solidFill>
              <a:srgbClr val="008000"/>
            </a:solidFill>
            <a:ln w="12700" cap="flat">
              <a:solidFill>
                <a:srgbClr val="008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60" name="Oval 69"/>
            <p:cNvSpPr/>
            <p:nvPr/>
          </p:nvSpPr>
          <p:spPr>
            <a:xfrm>
              <a:off x="1727293" y="2545623"/>
              <a:ext cx="310445" cy="338669"/>
            </a:xfrm>
            <a:prstGeom prst="ellipse">
              <a:avLst/>
            </a:prstGeom>
            <a:solidFill>
              <a:srgbClr val="008000"/>
            </a:solidFill>
            <a:ln w="12700" cap="flat">
              <a:solidFill>
                <a:srgbClr val="008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61" name="Oval 70"/>
            <p:cNvSpPr/>
            <p:nvPr/>
          </p:nvSpPr>
          <p:spPr>
            <a:xfrm>
              <a:off x="2871816" y="2387585"/>
              <a:ext cx="310445" cy="338669"/>
            </a:xfrm>
            <a:prstGeom prst="ellipse">
              <a:avLst/>
            </a:prstGeom>
            <a:solidFill>
              <a:srgbClr val="008000"/>
            </a:solidFill>
            <a:ln w="12700" cap="flat">
              <a:solidFill>
                <a:srgbClr val="008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62" name="Oval 71"/>
            <p:cNvSpPr/>
            <p:nvPr/>
          </p:nvSpPr>
          <p:spPr>
            <a:xfrm>
              <a:off x="2335598" y="2302919"/>
              <a:ext cx="310445" cy="338669"/>
            </a:xfrm>
            <a:prstGeom prst="ellipse">
              <a:avLst/>
            </a:prstGeom>
            <a:solidFill>
              <a:srgbClr val="008000"/>
            </a:solidFill>
            <a:ln w="12700" cap="flat">
              <a:solidFill>
                <a:srgbClr val="008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63" name="Oval 72"/>
            <p:cNvSpPr/>
            <p:nvPr/>
          </p:nvSpPr>
          <p:spPr>
            <a:xfrm>
              <a:off x="2871816" y="2895581"/>
              <a:ext cx="310445" cy="338669"/>
            </a:xfrm>
            <a:prstGeom prst="ellipse">
              <a:avLst/>
            </a:prstGeom>
            <a:solidFill>
              <a:srgbClr val="008000"/>
            </a:solidFill>
            <a:ln w="1143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64" name="TextBox 73"/>
            <p:cNvSpPr txBox="1"/>
            <p:nvPr/>
          </p:nvSpPr>
          <p:spPr>
            <a:xfrm>
              <a:off x="6386970" y="3234249"/>
              <a:ext cx="724615" cy="9011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/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x</a:t>
              </a:r>
              <a:r>
                <a:rPr baseline="-15500"/>
                <a:t>1</a:t>
              </a:r>
            </a:p>
          </p:txBody>
        </p:sp>
        <p:sp>
          <p:nvSpPr>
            <p:cNvPr id="365" name="TextBox 74"/>
            <p:cNvSpPr txBox="1"/>
            <p:nvPr/>
          </p:nvSpPr>
          <p:spPr>
            <a:xfrm>
              <a:off x="0" y="153579"/>
              <a:ext cx="724615" cy="9011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/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x</a:t>
              </a:r>
              <a:r>
                <a:rPr baseline="-15500"/>
                <a:t>2</a:t>
              </a:r>
            </a:p>
          </p:txBody>
        </p:sp>
        <p:sp>
          <p:nvSpPr>
            <p:cNvPr id="366" name="Oval 76"/>
            <p:cNvSpPr/>
            <p:nvPr/>
          </p:nvSpPr>
          <p:spPr>
            <a:xfrm>
              <a:off x="4232116" y="2869967"/>
              <a:ext cx="310445" cy="33866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67" name="Straight Connector 77"/>
            <p:cNvSpPr/>
            <p:nvPr/>
          </p:nvSpPr>
          <p:spPr>
            <a:xfrm flipH="1">
              <a:off x="3182260" y="2946169"/>
              <a:ext cx="1091531" cy="118747"/>
            </a:xfrm>
            <a:prstGeom prst="line">
              <a:avLst/>
            </a:prstGeom>
            <a:noFill/>
            <a:ln w="76200" cap="flat">
              <a:solidFill>
                <a:srgbClr val="0000FF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68" name="Straight Connector 78"/>
            <p:cNvSpPr/>
            <p:nvPr/>
          </p:nvSpPr>
          <p:spPr>
            <a:xfrm flipV="1">
              <a:off x="4345468" y="1179685"/>
              <a:ext cx="267645" cy="1704607"/>
            </a:xfrm>
            <a:prstGeom prst="line">
              <a:avLst/>
            </a:prstGeom>
            <a:noFill/>
            <a:ln w="76200" cap="flat">
              <a:solidFill>
                <a:srgbClr val="0000FF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</p:grpSp>
      <p:sp>
        <p:nvSpPr>
          <p:cNvPr id="370" name="Oval 79"/>
          <p:cNvSpPr/>
          <p:nvPr/>
        </p:nvSpPr>
        <p:spPr>
          <a:xfrm>
            <a:off x="17266817" y="11675765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grpSp>
        <p:nvGrpSpPr>
          <p:cNvPr id="378" name="Group 3"/>
          <p:cNvGrpSpPr/>
          <p:nvPr/>
        </p:nvGrpSpPr>
        <p:grpSpPr>
          <a:xfrm>
            <a:off x="3984324" y="4565303"/>
            <a:ext cx="11582998" cy="1731544"/>
            <a:chOff x="0" y="0"/>
            <a:chExt cx="11582997" cy="1731542"/>
          </a:xfrm>
        </p:grpSpPr>
        <p:grpSp>
          <p:nvGrpSpPr>
            <p:cNvPr id="373" name="Rectangle 80"/>
            <p:cNvGrpSpPr/>
            <p:nvPr/>
          </p:nvGrpSpPr>
          <p:grpSpPr>
            <a:xfrm>
              <a:off x="4679739" y="22818"/>
              <a:ext cx="4017817" cy="1708725"/>
              <a:chOff x="0" y="0"/>
              <a:chExt cx="4017815" cy="1708723"/>
            </a:xfrm>
          </p:grpSpPr>
          <p:sp>
            <p:nvSpPr>
              <p:cNvPr id="371" name="Rectangle"/>
              <p:cNvSpPr/>
              <p:nvPr/>
            </p:nvSpPr>
            <p:spPr>
              <a:xfrm>
                <a:off x="0" y="0"/>
                <a:ext cx="4017816" cy="1708724"/>
              </a:xfrm>
              <a:prstGeom prst="rect">
                <a:avLst/>
              </a:prstGeom>
              <a:solidFill>
                <a:srgbClr val="D9D9D9"/>
              </a:solidFill>
              <a:ln w="127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76200" dist="50800" dir="5400000">
                  <a:srgbClr val="000000">
                    <a:alpha val="45000"/>
                  </a:srgbClr>
                </a:outerShdw>
              </a:effectLst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defTabSz="914306">
                  <a:defRPr sz="4800">
                    <a:solidFill>
                      <a:srgbClr val="000000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pPr>
              </a:p>
            </p:txBody>
          </p:sp>
          <p:sp>
            <p:nvSpPr>
              <p:cNvPr id="372" name="Learning…"/>
              <p:cNvSpPr/>
              <p:nvPr/>
            </p:nvSpPr>
            <p:spPr>
              <a:xfrm>
                <a:off x="101439" y="854361"/>
                <a:ext cx="3814938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0" fill="norm" stroke="1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39" tIns="91439" rIns="91439" bIns="91439" numCol="1" anchor="ctr">
                <a:spAutoFit/>
              </a:bodyPr>
              <a:lstStyle/>
              <a:p>
                <a:pPr defTabSz="914306">
                  <a:defRPr sz="4800">
                    <a:solidFill>
                      <a:srgbClr val="000000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pPr>
                <a:r>
                  <a:t>Learning</a:t>
                </a:r>
                <a:endParaRPr>
                  <a:solidFill>
                    <a:srgbClr val="FFFFFF"/>
                  </a:solidFill>
                </a:endParaRPr>
              </a:p>
              <a:p>
                <a:pPr defTabSz="914306">
                  <a:defRPr sz="4800">
                    <a:solidFill>
                      <a:srgbClr val="000000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pPr>
                <a:r>
                  <a:t>Algorithm</a:t>
                </a:r>
              </a:p>
            </p:txBody>
          </p:sp>
        </p:grpSp>
        <p:sp>
          <p:nvSpPr>
            <p:cNvPr id="374" name="Straight Arrow Connector 81"/>
            <p:cNvSpPr/>
            <p:nvPr/>
          </p:nvSpPr>
          <p:spPr>
            <a:xfrm flipV="1">
              <a:off x="8697557" y="854090"/>
              <a:ext cx="1523999" cy="23093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75" name="Straight Arrow Connector 82"/>
            <p:cNvSpPr/>
            <p:nvPr/>
          </p:nvSpPr>
          <p:spPr>
            <a:xfrm flipV="1">
              <a:off x="3091089" y="830998"/>
              <a:ext cx="1523999" cy="23093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76" name="TextBox 83"/>
            <p:cNvSpPr/>
            <p:nvPr/>
          </p:nvSpPr>
          <p:spPr>
            <a:xfrm>
              <a:off x="0" y="0"/>
              <a:ext cx="1270000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/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Collection of </a:t>
              </a:r>
            </a:p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news items</a:t>
              </a:r>
            </a:p>
          </p:txBody>
        </p:sp>
        <p:sp>
          <p:nvSpPr>
            <p:cNvPr id="377" name="TextBox 84"/>
            <p:cNvSpPr/>
            <p:nvPr/>
          </p:nvSpPr>
          <p:spPr>
            <a:xfrm>
              <a:off x="10312997" y="276876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/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Cluster IDs for </a:t>
              </a:r>
            </a:p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every news item</a:t>
              </a:r>
            </a:p>
          </p:txBody>
        </p:sp>
      </p:grpSp>
      <p:sp>
        <p:nvSpPr>
          <p:cNvPr id="379" name="TextBox 53"/>
          <p:cNvSpPr txBox="1"/>
          <p:nvPr/>
        </p:nvSpPr>
        <p:spPr>
          <a:xfrm>
            <a:off x="12758404" y="46242"/>
            <a:ext cx="11093967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FF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MODEL, LEARNING, INFERENCE ALGORITHM</a:t>
            </a:r>
          </a:p>
        </p:txBody>
      </p:sp>
      <p:sp>
        <p:nvSpPr>
          <p:cNvPr id="3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69" grpId="2"/>
      <p:bldP build="whole" bldLvl="1" animBg="1" rev="0" advAuto="0" spid="370" grpId="3"/>
      <p:bldP build="whole" bldLvl="1" animBg="1" rev="0" advAuto="0" spid="347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FN MINIMIZATION</a:t>
            </a:r>
          </a:p>
        </p:txBody>
      </p:sp>
      <p:sp>
        <p:nvSpPr>
          <p:cNvPr id="158" name="Slide Number"/>
          <p:cNvSpPr txBox="1"/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59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73296" y="3456146"/>
            <a:ext cx="9702801" cy="9601201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TextBox 2"/>
          <p:cNvSpPr txBox="1"/>
          <p:nvPr/>
        </p:nvSpPr>
        <p:spPr>
          <a:xfrm>
            <a:off x="17198788" y="12704270"/>
            <a:ext cx="3267890" cy="728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000">
                <a:solidFill>
                  <a:srgbClr val="FF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CLOSED FORM</a:t>
            </a:r>
          </a:p>
        </p:txBody>
      </p:sp>
      <p:pic>
        <p:nvPicPr>
          <p:cNvPr id="16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071221" y="5182315"/>
            <a:ext cx="8603394" cy="5350657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Exercise"/>
          <p:cNvSpPr txBox="1"/>
          <p:nvPr/>
        </p:nvSpPr>
        <p:spPr>
          <a:xfrm>
            <a:off x="18962737" y="4070707"/>
            <a:ext cx="2145804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Exercise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Iterative method</a:t>
            </a:r>
          </a:p>
        </p:txBody>
      </p:sp>
      <p:sp>
        <p:nvSpPr>
          <p:cNvPr id="165" name="Slide Number"/>
          <p:cNvSpPr txBox="1"/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6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rcRect l="15463" t="0" r="0" b="69661"/>
          <a:stretch>
            <a:fillRect/>
          </a:stretch>
        </p:blipFill>
        <p:spPr>
          <a:xfrm>
            <a:off x="13123199" y="7931247"/>
            <a:ext cx="8020843" cy="3833027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TextBox 6"/>
          <p:cNvSpPr txBox="1"/>
          <p:nvPr/>
        </p:nvSpPr>
        <p:spPr>
          <a:xfrm>
            <a:off x="17072174" y="12892406"/>
            <a:ext cx="4364257" cy="728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000">
                <a:solidFill>
                  <a:srgbClr val="FF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GRADIENT DESCENT</a:t>
            </a:r>
          </a:p>
        </p:txBody>
      </p:sp>
      <p:pic>
        <p:nvPicPr>
          <p:cNvPr id="168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rcRect l="0" t="0" r="0" b="69138"/>
          <a:stretch>
            <a:fillRect/>
          </a:stretch>
        </p:blipFill>
        <p:spPr>
          <a:xfrm>
            <a:off x="3048000" y="8801193"/>
            <a:ext cx="9702800" cy="296308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Picture 8" descr="Picture 8"/>
          <p:cNvPicPr>
            <a:picLocks noChangeAspect="1"/>
          </p:cNvPicPr>
          <p:nvPr/>
        </p:nvPicPr>
        <p:blipFill>
          <a:blip r:embed="rId3">
            <a:extLst/>
          </a:blip>
          <a:srcRect l="0" t="43851" r="0" b="0"/>
          <a:stretch>
            <a:fillRect/>
          </a:stretch>
        </p:blipFill>
        <p:spPr>
          <a:xfrm>
            <a:off x="3048000" y="3044110"/>
            <a:ext cx="9702800" cy="5390966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Equation"/>
          <p:cNvSpPr txBox="1"/>
          <p:nvPr/>
        </p:nvSpPr>
        <p:spPr>
          <a:xfrm>
            <a:off x="13678889" y="6397625"/>
            <a:ext cx="6203294" cy="67080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θ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n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e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θ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o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l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d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μ</m:t>
                  </m:r>
                  <m:sSup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e>
                    <m:sup>
                      <m:sSup>
                        <m:e/>
                        <m:sup>
                          <m:r>
                            <a:rPr xmlns:a="http://schemas.openxmlformats.org/drawingml/2006/main" sz="5000" i="1">
                              <a:solidFill>
                                <a:srgbClr val="525252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</m:sup>
                  </m:sSup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θ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lide Number"/>
          <p:cNvSpPr txBox="1"/>
          <p:nvPr>
            <p:ph type="sldNum" sz="quarter" idx="2"/>
          </p:nvPr>
        </p:nvSpPr>
        <p:spPr>
          <a:xfrm>
            <a:off x="12336661" y="12980902"/>
            <a:ext cx="266701" cy="457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73" name="Equation"/>
          <p:cNvSpPr txBox="1"/>
          <p:nvPr/>
        </p:nvSpPr>
        <p:spPr>
          <a:xfrm>
            <a:off x="9745221" y="1318150"/>
            <a:ext cx="6078228" cy="65212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J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θ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1.2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θ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2</m:t>
                  </m:r>
                  <m:sSup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e>
                    <m:sup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p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+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3.2</m:t>
                  </m:r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  <p:sp>
        <p:nvSpPr>
          <p:cNvPr id="174" name="Equation"/>
          <p:cNvSpPr txBox="1"/>
          <p:nvPr/>
        </p:nvSpPr>
        <p:spPr>
          <a:xfrm>
            <a:off x="17238986" y="1317248"/>
            <a:ext cx="4945985" cy="6530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sSup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e>
                    <m:sup>
                      <m:sSup>
                        <m:e/>
                        <m:sup>
                          <m:r>
                            <a:rPr xmlns:a="http://schemas.openxmlformats.org/drawingml/2006/main" sz="5000" i="1">
                              <a:solidFill>
                                <a:srgbClr val="525252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</m:sup>
                  </m:sSup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θ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2.4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*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θ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2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  <p:sp>
        <p:nvSpPr>
          <p:cNvPr id="175" name="Equation"/>
          <p:cNvSpPr txBox="1"/>
          <p:nvPr/>
        </p:nvSpPr>
        <p:spPr>
          <a:xfrm>
            <a:off x="9745221" y="3860164"/>
            <a:ext cx="8189041" cy="56388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θ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n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e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θ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o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l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d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μ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*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2.4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θ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2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  <p:sp>
        <p:nvSpPr>
          <p:cNvPr id="176" name="Equation"/>
          <p:cNvSpPr txBox="1"/>
          <p:nvPr/>
        </p:nvSpPr>
        <p:spPr>
          <a:xfrm>
            <a:off x="9783321" y="5859048"/>
            <a:ext cx="6957555" cy="56070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θ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n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e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1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μ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*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2.4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1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2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  <p:sp>
        <p:nvSpPr>
          <p:cNvPr id="177" name="Equation"/>
          <p:cNvSpPr txBox="1"/>
          <p:nvPr/>
        </p:nvSpPr>
        <p:spPr>
          <a:xfrm>
            <a:off x="9783321" y="7854758"/>
            <a:ext cx="9329632" cy="54292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θ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n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e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1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0.1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*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2.4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1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2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1.24</m:t>
                  </m:r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  <p:sp>
        <p:nvSpPr>
          <p:cNvPr id="178" name="Equation"/>
          <p:cNvSpPr txBox="1"/>
          <p:nvPr/>
        </p:nvSpPr>
        <p:spPr>
          <a:xfrm>
            <a:off x="9783321" y="10021944"/>
            <a:ext cx="9012768" cy="54927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θ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n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e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1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0.5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*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2.4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1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2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2.2</m:t>
                  </m:r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  <p:sp>
        <p:nvSpPr>
          <p:cNvPr id="179" name="Equation"/>
          <p:cNvSpPr txBox="1"/>
          <p:nvPr/>
        </p:nvSpPr>
        <p:spPr>
          <a:xfrm>
            <a:off x="9785949" y="6959753"/>
            <a:ext cx="3924019" cy="55943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C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a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s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e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1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: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μ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0.1</m:t>
                  </m:r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  <p:sp>
        <p:nvSpPr>
          <p:cNvPr id="180" name="Equation"/>
          <p:cNvSpPr txBox="1"/>
          <p:nvPr/>
        </p:nvSpPr>
        <p:spPr>
          <a:xfrm>
            <a:off x="9771980" y="9086350"/>
            <a:ext cx="3951958" cy="56705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C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a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s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e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2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: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μ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0.5</m:t>
                  </m:r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  <p:sp>
        <p:nvSpPr>
          <p:cNvPr id="181" name="Equation"/>
          <p:cNvSpPr txBox="1"/>
          <p:nvPr/>
        </p:nvSpPr>
        <p:spPr>
          <a:xfrm>
            <a:off x="9783321" y="4846492"/>
            <a:ext cx="2582485" cy="5461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θ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o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l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d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1</m:t>
                  </m:r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  <p:sp>
        <p:nvSpPr>
          <p:cNvPr id="182" name="TextBox 6"/>
          <p:cNvSpPr txBox="1"/>
          <p:nvPr/>
        </p:nvSpPr>
        <p:spPr>
          <a:xfrm>
            <a:off x="20521784" y="2550727"/>
            <a:ext cx="3951959" cy="728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l" defTabSz="914306">
              <a:defRPr sz="4000">
                <a:solidFill>
                  <a:srgbClr val="FF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Gradient Descent</a:t>
            </a:r>
          </a:p>
        </p:txBody>
      </p:sp>
      <p:sp>
        <p:nvSpPr>
          <p:cNvPr id="183" name="Equation"/>
          <p:cNvSpPr txBox="1"/>
          <p:nvPr/>
        </p:nvSpPr>
        <p:spPr>
          <a:xfrm>
            <a:off x="9745221" y="2600738"/>
            <a:ext cx="6203294" cy="67080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θ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n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e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w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θ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o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l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d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μ</m:t>
                  </m:r>
                  <m:sSup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e>
                    <m:sup>
                      <m:sSup>
                        <m:e/>
                        <m:sup>
                          <m:r>
                            <a:rPr xmlns:a="http://schemas.openxmlformats.org/drawingml/2006/main" sz="5000" i="1">
                              <a:solidFill>
                                <a:srgbClr val="525252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</m:sup>
                  </m:sSup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θ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  <p:sp>
        <p:nvSpPr>
          <p:cNvPr id="184" name="Equation"/>
          <p:cNvSpPr txBox="1"/>
          <p:nvPr/>
        </p:nvSpPr>
        <p:spPr>
          <a:xfrm>
            <a:off x="17642764" y="2663088"/>
            <a:ext cx="2606616" cy="5461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θ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θ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o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l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d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  <p:sp>
        <p:nvSpPr>
          <p:cNvPr id="185" name="at"/>
          <p:cNvSpPr txBox="1"/>
          <p:nvPr/>
        </p:nvSpPr>
        <p:spPr>
          <a:xfrm>
            <a:off x="18441806" y="3729354"/>
            <a:ext cx="576908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at</a:t>
            </a:r>
          </a:p>
        </p:txBody>
      </p:sp>
      <p:sp>
        <p:nvSpPr>
          <p:cNvPr id="186" name="Equation"/>
          <p:cNvSpPr txBox="1"/>
          <p:nvPr/>
        </p:nvSpPr>
        <p:spPr>
          <a:xfrm>
            <a:off x="19526257" y="3902007"/>
            <a:ext cx="2606615" cy="5461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θ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θ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o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l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d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  <p:sp>
        <p:nvSpPr>
          <p:cNvPr id="187" name="at"/>
          <p:cNvSpPr txBox="1"/>
          <p:nvPr/>
        </p:nvSpPr>
        <p:spPr>
          <a:xfrm>
            <a:off x="16507186" y="2446039"/>
            <a:ext cx="576908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at</a:t>
            </a:r>
          </a:p>
        </p:txBody>
      </p:sp>
      <p:pic>
        <p:nvPicPr>
          <p:cNvPr id="188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280" y="1320595"/>
            <a:ext cx="8441245" cy="9144682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TextBox 6"/>
          <p:cNvSpPr txBox="1"/>
          <p:nvPr/>
        </p:nvSpPr>
        <p:spPr>
          <a:xfrm>
            <a:off x="9745221" y="296805"/>
            <a:ext cx="2738557" cy="728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000">
                <a:solidFill>
                  <a:srgbClr val="FF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Cost function</a:t>
            </a:r>
          </a:p>
        </p:txBody>
      </p:sp>
      <p:sp>
        <p:nvSpPr>
          <p:cNvPr id="190" name="TextBox 6"/>
          <p:cNvSpPr txBox="1"/>
          <p:nvPr/>
        </p:nvSpPr>
        <p:spPr>
          <a:xfrm>
            <a:off x="17278780" y="296805"/>
            <a:ext cx="6082230" cy="728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000">
                <a:solidFill>
                  <a:srgbClr val="FF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Gradient of the cost function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Example problem</a:t>
            </a:r>
          </a:p>
        </p:txBody>
      </p:sp>
      <p:sp>
        <p:nvSpPr>
          <p:cNvPr id="193" name="Slide Number"/>
          <p:cNvSpPr txBox="1"/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94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0" y="3178157"/>
            <a:ext cx="18288000" cy="10537843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b…"/>
          <p:cNvSpPr txBox="1"/>
          <p:nvPr/>
        </p:nvSpPr>
        <p:spPr>
          <a:xfrm>
            <a:off x="6247123" y="8452979"/>
            <a:ext cx="1028662" cy="15494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b</a:t>
            </a:r>
          </a:p>
          <a:p>
            <a:pPr/>
            <a:r>
              <a:t>a</a:t>
            </a:r>
          </a:p>
        </p:txBody>
      </p:sp>
      <p:sp>
        <p:nvSpPr>
          <p:cNvPr id="196" name="b…"/>
          <p:cNvSpPr txBox="1"/>
          <p:nvPr/>
        </p:nvSpPr>
        <p:spPr>
          <a:xfrm>
            <a:off x="14999755" y="9077611"/>
            <a:ext cx="1028662" cy="15494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b</a:t>
            </a:r>
          </a:p>
          <a:p>
            <a:pPr/>
            <a:r>
              <a:t>a</a:t>
            </a:r>
          </a:p>
        </p:txBody>
      </p:sp>
      <p:sp>
        <p:nvSpPr>
          <p:cNvPr id="197" name="b…"/>
          <p:cNvSpPr txBox="1"/>
          <p:nvPr/>
        </p:nvSpPr>
        <p:spPr>
          <a:xfrm>
            <a:off x="6247123" y="3745833"/>
            <a:ext cx="1028662" cy="15494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b</a:t>
            </a:r>
          </a:p>
          <a:p>
            <a:pPr/>
            <a:r>
              <a:t>a</a:t>
            </a:r>
          </a:p>
        </p:txBody>
      </p:sp>
      <p:sp>
        <p:nvSpPr>
          <p:cNvPr id="198" name="Optimisation: Shopping in the model space"/>
          <p:cNvSpPr txBox="1"/>
          <p:nvPr/>
        </p:nvSpPr>
        <p:spPr>
          <a:xfrm>
            <a:off x="11793959" y="165599"/>
            <a:ext cx="10796129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2600"/>
                </a:solidFill>
              </a:defRPr>
            </a:lvl1pPr>
          </a:lstStyle>
          <a:p>
            <a:pPr/>
            <a:r>
              <a:t>Optimisation: Shopping in the model space</a:t>
            </a:r>
          </a:p>
        </p:txBody>
      </p:sp>
      <p:sp>
        <p:nvSpPr>
          <p:cNvPr id="199" name="a…"/>
          <p:cNvSpPr txBox="1"/>
          <p:nvPr/>
        </p:nvSpPr>
        <p:spPr>
          <a:xfrm>
            <a:off x="14999755" y="9032069"/>
            <a:ext cx="1028662" cy="15494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a</a:t>
            </a:r>
          </a:p>
          <a:p>
            <a:pPr/>
            <a:r>
              <a:t>b</a:t>
            </a:r>
          </a:p>
        </p:txBody>
      </p:sp>
      <p:sp>
        <p:nvSpPr>
          <p:cNvPr id="200" name="a…"/>
          <p:cNvSpPr txBox="1"/>
          <p:nvPr/>
        </p:nvSpPr>
        <p:spPr>
          <a:xfrm>
            <a:off x="6247123" y="8452979"/>
            <a:ext cx="1028662" cy="15494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a</a:t>
            </a:r>
          </a:p>
          <a:p>
            <a:pPr/>
            <a:r>
              <a:t>b</a:t>
            </a:r>
          </a:p>
        </p:txBody>
      </p:sp>
      <p:sp>
        <p:nvSpPr>
          <p:cNvPr id="201" name="a…"/>
          <p:cNvSpPr txBox="1"/>
          <p:nvPr/>
        </p:nvSpPr>
        <p:spPr>
          <a:xfrm>
            <a:off x="6247123" y="3745833"/>
            <a:ext cx="1028662" cy="15494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a</a:t>
            </a:r>
          </a:p>
          <a:p>
            <a:pPr/>
            <a:r>
              <a:t>b</a:t>
            </a:r>
          </a:p>
        </p:txBody>
      </p:sp>
      <p:sp>
        <p:nvSpPr>
          <p:cNvPr id="202" name="Equation"/>
          <p:cNvSpPr txBox="1"/>
          <p:nvPr/>
        </p:nvSpPr>
        <p:spPr>
          <a:xfrm>
            <a:off x="13130900" y="4221826"/>
            <a:ext cx="6565478" cy="56451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M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o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d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e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l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: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p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r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e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d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a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+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b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*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x</m:t>
                  </m:r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Example problem</a:t>
            </a:r>
          </a:p>
        </p:txBody>
      </p:sp>
      <p:sp>
        <p:nvSpPr>
          <p:cNvPr id="205" name="Slide Number"/>
          <p:cNvSpPr txBox="1"/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06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0" y="3023340"/>
            <a:ext cx="18288000" cy="10692660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a…"/>
          <p:cNvSpPr txBox="1"/>
          <p:nvPr/>
        </p:nvSpPr>
        <p:spPr>
          <a:xfrm>
            <a:off x="6193065" y="8683282"/>
            <a:ext cx="1028661" cy="15494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a</a:t>
            </a:r>
          </a:p>
          <a:p>
            <a:pPr/>
            <a:r>
              <a:t>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Fitting a straight line</a:t>
            </a:r>
          </a:p>
        </p:txBody>
      </p:sp>
      <p:sp>
        <p:nvSpPr>
          <p:cNvPr id="210" name="Slide Number Placeholder 3"/>
          <p:cNvSpPr txBox="1"/>
          <p:nvPr>
            <p:ph type="sldNum" sz="quarter" idx="2"/>
          </p:nvPr>
        </p:nvSpPr>
        <p:spPr>
          <a:xfrm>
            <a:off x="12058649" y="13119099"/>
            <a:ext cx="254001" cy="419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2200"/>
            </a:lvl1pPr>
          </a:lstStyle>
          <a:p>
            <a:pPr/>
            <a:fld id="{86CB4B4D-7CA3-9044-876B-883B54F8677D}" type="slidenum"/>
          </a:p>
        </p:txBody>
      </p:sp>
      <p:sp>
        <p:nvSpPr>
          <p:cNvPr id="211" name="Rectangle 5"/>
          <p:cNvSpPr/>
          <p:nvPr/>
        </p:nvSpPr>
        <p:spPr>
          <a:xfrm>
            <a:off x="10384562" y="11426305"/>
            <a:ext cx="3252577" cy="526647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212" name="Rectangle 6"/>
          <p:cNvSpPr/>
          <p:nvPr/>
        </p:nvSpPr>
        <p:spPr>
          <a:xfrm rot="16200000">
            <a:off x="4963597" y="7522932"/>
            <a:ext cx="3252577" cy="526647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pic>
        <p:nvPicPr>
          <p:cNvPr id="213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73969" y="3015929"/>
            <a:ext cx="12488587" cy="10503542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Score…"/>
          <p:cNvSpPr txBox="1"/>
          <p:nvPr/>
        </p:nvSpPr>
        <p:spPr>
          <a:xfrm>
            <a:off x="968107" y="4062574"/>
            <a:ext cx="2871643" cy="22733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Score </a:t>
            </a:r>
          </a:p>
          <a:p>
            <a:pPr/>
            <a:r>
              <a:t>In ML course</a:t>
            </a:r>
          </a:p>
        </p:txBody>
      </p:sp>
      <p:sp>
        <p:nvSpPr>
          <p:cNvPr id="215" name="10th math…"/>
          <p:cNvSpPr txBox="1"/>
          <p:nvPr/>
        </p:nvSpPr>
        <p:spPr>
          <a:xfrm>
            <a:off x="9715186" y="11944923"/>
            <a:ext cx="2871642" cy="15494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10th math </a:t>
            </a:r>
          </a:p>
          <a:p>
            <a:pPr/>
            <a:r>
              <a:t>course</a:t>
            </a:r>
          </a:p>
        </p:txBody>
      </p:sp>
      <p:sp>
        <p:nvSpPr>
          <p:cNvPr id="216" name="Equation"/>
          <p:cNvSpPr txBox="1"/>
          <p:nvPr/>
        </p:nvSpPr>
        <p:spPr>
          <a:xfrm>
            <a:off x="14173559" y="6559292"/>
            <a:ext cx="6565478" cy="56451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M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o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d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e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l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: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p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r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e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d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a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+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b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*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x</m:t>
                  </m:r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  <p:sp>
        <p:nvSpPr>
          <p:cNvPr id="217" name="Equation"/>
          <p:cNvSpPr txBox="1"/>
          <p:nvPr/>
        </p:nvSpPr>
        <p:spPr>
          <a:xfrm>
            <a:off x="14220953" y="4956187"/>
            <a:ext cx="4562753" cy="597313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D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a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t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a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: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{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,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sSub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}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sub>
                  </m:sSub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  <p:sp>
        <p:nvSpPr>
          <p:cNvPr id="218" name="Equation"/>
          <p:cNvSpPr txBox="1"/>
          <p:nvPr/>
        </p:nvSpPr>
        <p:spPr>
          <a:xfrm>
            <a:off x="14129128" y="8162500"/>
            <a:ext cx="8324332" cy="92075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L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o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s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s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: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J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a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,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b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∑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p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r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e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sSup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e>
                    <m:sup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p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7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Fitting a straight line – Cost function</a:t>
            </a:r>
          </a:p>
        </p:txBody>
      </p:sp>
      <p:sp>
        <p:nvSpPr>
          <p:cNvPr id="221" name="Slide Number Placeholder 3"/>
          <p:cNvSpPr txBox="1"/>
          <p:nvPr>
            <p:ph type="sldNum" sz="quarter" idx="2"/>
          </p:nvPr>
        </p:nvSpPr>
        <p:spPr>
          <a:xfrm>
            <a:off x="12058649" y="13119099"/>
            <a:ext cx="254001" cy="419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2200"/>
            </a:lvl1pPr>
          </a:lstStyle>
          <a:p>
            <a:pPr/>
            <a:fld id="{86CB4B4D-7CA3-9044-876B-883B54F8677D}" type="slidenum"/>
          </a:p>
        </p:txBody>
      </p:sp>
      <p:sp>
        <p:nvSpPr>
          <p:cNvPr id="222" name="Rectangle 1"/>
          <p:cNvSpPr/>
          <p:nvPr/>
        </p:nvSpPr>
        <p:spPr>
          <a:xfrm>
            <a:off x="10637346" y="3655533"/>
            <a:ext cx="3252576" cy="526647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223" name="Rectangle 5"/>
          <p:cNvSpPr/>
          <p:nvPr/>
        </p:nvSpPr>
        <p:spPr>
          <a:xfrm>
            <a:off x="10384562" y="11426305"/>
            <a:ext cx="3252577" cy="526647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224" name="Rectangle 6"/>
          <p:cNvSpPr/>
          <p:nvPr/>
        </p:nvSpPr>
        <p:spPr>
          <a:xfrm rot="16200000">
            <a:off x="4963597" y="7522932"/>
            <a:ext cx="3252577" cy="526647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pic>
        <p:nvPicPr>
          <p:cNvPr id="225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73296" y="3033396"/>
            <a:ext cx="13770275" cy="107849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7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Closed form – Minimize sum of square error</a:t>
            </a:r>
          </a:p>
        </p:txBody>
      </p:sp>
      <p:sp>
        <p:nvSpPr>
          <p:cNvPr id="228" name="Slide Number Placeholder 3"/>
          <p:cNvSpPr txBox="1"/>
          <p:nvPr>
            <p:ph type="sldNum" sz="quarter" idx="2"/>
          </p:nvPr>
        </p:nvSpPr>
        <p:spPr>
          <a:xfrm>
            <a:off x="12058649" y="13119099"/>
            <a:ext cx="254001" cy="419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22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229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05275" y="7146925"/>
            <a:ext cx="4927601" cy="5410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0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05275" y="3832226"/>
            <a:ext cx="4800601" cy="2692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217026" y="4267200"/>
            <a:ext cx="5054601" cy="213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Picture 8" descr="Picture 8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687550" y="3978276"/>
            <a:ext cx="3683000" cy="2311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3" name="Picture 9" descr="Picture 9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1278682" y="7782591"/>
            <a:ext cx="7366001" cy="3657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" name="Picture 1" descr="Picture 1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3048000" y="3033396"/>
            <a:ext cx="11223626" cy="36817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1" grpId="1"/>
      <p:bldP build="whole" bldLvl="1" animBg="1" rev="0" advAuto="0" spid="233" grpId="3"/>
      <p:bldP build="whole" bldLvl="1" animBg="1" rev="0" advAuto="0" spid="232" grpId="2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